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6"/>
  </p:handoutMasterIdLst>
  <p:sldIdLst>
    <p:sldId id="407" r:id="rId3"/>
    <p:sldId id="483" r:id="rId5"/>
    <p:sldId id="481" r:id="rId6"/>
    <p:sldId id="484" r:id="rId7"/>
    <p:sldId id="486" r:id="rId8"/>
    <p:sldId id="521" r:id="rId9"/>
    <p:sldId id="523" r:id="rId10"/>
    <p:sldId id="522" r:id="rId11"/>
    <p:sldId id="524" r:id="rId12"/>
    <p:sldId id="525" r:id="rId13"/>
    <p:sldId id="409" r:id="rId14"/>
    <p:sldId id="526" r:id="rId15"/>
    <p:sldId id="527" r:id="rId16"/>
    <p:sldId id="528" r:id="rId17"/>
    <p:sldId id="530" r:id="rId18"/>
    <p:sldId id="531" r:id="rId19"/>
    <p:sldId id="533" r:id="rId20"/>
    <p:sldId id="534" r:id="rId21"/>
    <p:sldId id="535" r:id="rId22"/>
    <p:sldId id="537" r:id="rId23"/>
    <p:sldId id="539" r:id="rId24"/>
    <p:sldId id="479" r:id="rId25"/>
  </p:sldIdLst>
  <p:sldSz cx="12192000" cy="6858000"/>
  <p:notesSz cx="6807200" cy="993902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9" userDrawn="1">
          <p15:clr>
            <a:srgbClr val="A4A3A4"/>
          </p15:clr>
        </p15:guide>
        <p15:guide id="2" pos="71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in Liu" initials="CL" lastIdx="2" clrIdx="0"/>
  <p:cmAuthor id="2" name="陈鹏03" initials="陈鹏03"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5191"/>
    <a:srgbClr val="00A1E1"/>
    <a:srgbClr val="BFC4CB"/>
    <a:srgbClr val="2F3C4C"/>
    <a:srgbClr val="E8EBF1"/>
    <a:srgbClr val="00A9B7"/>
    <a:srgbClr val="3A5064"/>
    <a:srgbClr val="0084CD"/>
    <a:srgbClr val="BF2C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87" autoAdjust="0"/>
    <p:restoredTop sz="96612" autoAdjust="0"/>
  </p:normalViewPr>
  <p:slideViewPr>
    <p:cSldViewPr snapToGrid="0" snapToObjects="1" showGuides="1">
      <p:cViewPr varScale="1">
        <p:scale>
          <a:sx n="69" d="100"/>
          <a:sy n="69" d="100"/>
        </p:scale>
        <p:origin x="656" y="40"/>
      </p:cViewPr>
      <p:guideLst>
        <p:guide orient="horz" pos="1079"/>
        <p:guide pos="713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39" d="100"/>
          <a:sy n="139" d="100"/>
        </p:scale>
        <p:origin x="4936" y="16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50.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17ABA327-E68A-E54A-AE01-5A4945BCEF06}" type="datetimeFigureOut">
              <a:rPr kumimoji="1" lang="zh-CN" altLang="en-US" smtClean="0"/>
            </a:fld>
            <a:endParaRPr kumimoji="1" lang="zh-CN" altLang="en-US"/>
          </a:p>
        </p:txBody>
      </p:sp>
      <p:sp>
        <p:nvSpPr>
          <p:cNvPr id="4" name="页脚占位符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E3689DCB-9C95-CB4E-AE9C-AE2FCA2E060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5978EDE4-B5B8-4A2E-B733-5408DE8974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794BC317-4EAA-405F-AEDC-F888384714DB}"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ym typeface="+mn-ea"/>
            </a:endParaRP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我的报告到此结束，感谢大家的</a:t>
            </a:r>
            <a:r>
              <a:rPr lang="zh-CN" altLang="en-US" dirty="0"/>
              <a:t>观看</a:t>
            </a:r>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8" name="矩形 27"/>
          <p:cNvSpPr/>
          <p:nvPr userDrawn="1">
            <p:custDataLst>
              <p:tags r:id="rId2"/>
            </p:custDataLst>
          </p:nvPr>
        </p:nvSpPr>
        <p:spPr>
          <a:xfrm>
            <a:off x="635" y="0"/>
            <a:ext cx="12191365" cy="6858635"/>
          </a:xfrm>
          <a:prstGeom prst="rect">
            <a:avLst/>
          </a:prstGeom>
          <a:solidFill>
            <a:srgbClr val="006CB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8" name="矩形 27"/>
          <p:cNvSpPr/>
          <p:nvPr userDrawn="1">
            <p:custDataLst>
              <p:tags r:id="rId2"/>
            </p:custDataLst>
          </p:nvPr>
        </p:nvSpPr>
        <p:spPr>
          <a:xfrm>
            <a:off x="635" y="0"/>
            <a:ext cx="12191365" cy="6858635"/>
          </a:xfrm>
          <a:prstGeom prst="rect">
            <a:avLst/>
          </a:prstGeom>
          <a:solidFill>
            <a:srgbClr val="006CB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品牌色彩探索 5.0-1 2"/>
          <p:cNvPicPr>
            <a:picLocks noChangeAspect="1"/>
          </p:cNvPicPr>
          <p:nvPr userDrawn="1">
            <p:custDataLst>
              <p:tags r:id="rId3"/>
            </p:custDataLst>
          </p:nvPr>
        </p:nvPicPr>
        <p:blipFill>
          <a:blip r:embed="rId4"/>
          <a:stretch>
            <a:fillRect/>
          </a:stretch>
        </p:blipFill>
        <p:spPr>
          <a:xfrm>
            <a:off x="635"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圆角矩形 1"/>
          <p:cNvSpPr/>
          <p:nvPr userDrawn="1"/>
        </p:nvSpPr>
        <p:spPr>
          <a:xfrm>
            <a:off x="331470" y="358775"/>
            <a:ext cx="76200" cy="332105"/>
          </a:xfrm>
          <a:prstGeom prst="roundRect">
            <a:avLst>
              <a:gd name="adj" fmla="val 50000"/>
            </a:avLst>
          </a:prstGeom>
          <a:solidFill>
            <a:srgbClr val="006CB3"/>
          </a:solidFill>
          <a:ln w="12700" cap="flat"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userDrawn="1"/>
        </p:nvPicPr>
        <p:blipFill>
          <a:blip r:embed="rId2">
            <a:alphaModFix amt="80000"/>
          </a:blip>
          <a:stretch>
            <a:fillRect/>
          </a:stretch>
        </p:blipFill>
        <p:spPr>
          <a:xfrm>
            <a:off x="10372090" y="358775"/>
            <a:ext cx="1453515" cy="34480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tags" Target="../tags/tag27.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tags" Target="../tags/tag29.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tags" Target="../tags/tag31.xml"/><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tags" Target="../tags/tag33.xml"/><Relationship Id="rId1" Type="http://schemas.openxmlformats.org/officeDocument/2006/relationships/tags" Target="../tags/tag3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tags" Target="../tags/tag35.xml"/><Relationship Id="rId1" Type="http://schemas.openxmlformats.org/officeDocument/2006/relationships/tags" Target="../tags/tag34.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37.xml"/><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39.xml"/><Relationship Id="rId1" Type="http://schemas.openxmlformats.org/officeDocument/2006/relationships/tags" Target="../tags/tag3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tags" Target="../tags/tag41.xml"/><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ags" Target="../tags/tag43.xml"/><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tags" Target="../tags/tag45.xml"/><Relationship Id="rId1" Type="http://schemas.openxmlformats.org/officeDocument/2006/relationships/tags" Target="../tags/tag44.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xml"/><Relationship Id="rId7" Type="http://schemas.openxmlformats.org/officeDocument/2006/relationships/tags" Target="../tags/tag49.xml"/><Relationship Id="rId6" Type="http://schemas.openxmlformats.org/officeDocument/2006/relationships/image" Target="../media/image31.png"/><Relationship Id="rId5" Type="http://schemas.openxmlformats.org/officeDocument/2006/relationships/tags" Target="../tags/tag48.xml"/><Relationship Id="rId4" Type="http://schemas.openxmlformats.org/officeDocument/2006/relationships/image" Target="../media/image4.png"/><Relationship Id="rId3" Type="http://schemas.openxmlformats.org/officeDocument/2006/relationships/tags" Target="../tags/tag47.xml"/><Relationship Id="rId2" Type="http://schemas.openxmlformats.org/officeDocument/2006/relationships/image" Target="../media/image30.jpeg"/><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tags" Target="../tags/tag11.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13.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tags" Target="../tags/tag17.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tags" Target="../tags/tag19.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tags" Target="../tags/tag21.xml"/><Relationship Id="rId1" Type="http://schemas.openxmlformats.org/officeDocument/2006/relationships/tags" Target="../tags/tag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1"/>
          <a:srcRect r="7196"/>
          <a:stretch>
            <a:fillRect/>
          </a:stretch>
        </p:blipFill>
        <p:spPr>
          <a:xfrm>
            <a:off x="8669655" y="2855595"/>
            <a:ext cx="3522345" cy="4002405"/>
          </a:xfrm>
          <a:prstGeom prst="rect">
            <a:avLst/>
          </a:prstGeom>
        </p:spPr>
      </p:pic>
      <p:pic>
        <p:nvPicPr>
          <p:cNvPr id="29" name="图片 28"/>
          <p:cNvPicPr>
            <a:picLocks noChangeAspect="1"/>
          </p:cNvPicPr>
          <p:nvPr/>
        </p:nvPicPr>
        <p:blipFill>
          <a:blip r:embed="rId2"/>
          <a:stretch>
            <a:fillRect/>
          </a:stretch>
        </p:blipFill>
        <p:spPr>
          <a:xfrm>
            <a:off x="320040" y="206375"/>
            <a:ext cx="1991995" cy="472440"/>
          </a:xfrm>
          <a:prstGeom prst="rect">
            <a:avLst/>
          </a:prstGeom>
        </p:spPr>
      </p:pic>
      <p:sp>
        <p:nvSpPr>
          <p:cNvPr id="2" name="文本框 1"/>
          <p:cNvSpPr txBox="1"/>
          <p:nvPr>
            <p:custDataLst>
              <p:tags r:id="rId3"/>
            </p:custDataLst>
          </p:nvPr>
        </p:nvSpPr>
        <p:spPr>
          <a:xfrm>
            <a:off x="240459" y="1710194"/>
            <a:ext cx="309880" cy="1014730"/>
          </a:xfrm>
          <a:prstGeom prst="rect">
            <a:avLst/>
          </a:prstGeom>
          <a:noFill/>
        </p:spPr>
        <p:txBody>
          <a:bodyPr wrap="none" rtlCol="0">
            <a:spAutoFit/>
          </a:bodyPr>
          <a:p>
            <a:endParaRPr lang="zh-CN" altLang="en-US" sz="6000" dirty="0">
              <a:solidFill>
                <a:schemeClr val="bg1"/>
              </a:solidFill>
              <a:latin typeface="楷体" charset="0"/>
              <a:ea typeface="楷体" charset="0"/>
              <a:cs typeface="楷体" charset="0"/>
            </a:endParaRPr>
          </a:p>
        </p:txBody>
      </p:sp>
      <p:sp>
        <p:nvSpPr>
          <p:cNvPr id="24" name="文本框 23"/>
          <p:cNvSpPr txBox="1"/>
          <p:nvPr>
            <p:custDataLst>
              <p:tags r:id="rId4"/>
            </p:custDataLst>
          </p:nvPr>
        </p:nvSpPr>
        <p:spPr>
          <a:xfrm>
            <a:off x="636699" y="1427619"/>
            <a:ext cx="309880" cy="1014730"/>
          </a:xfrm>
          <a:prstGeom prst="rect">
            <a:avLst/>
          </a:prstGeom>
          <a:noFill/>
        </p:spPr>
        <p:txBody>
          <a:bodyPr wrap="none" rtlCol="0">
            <a:spAutoFit/>
          </a:bodyPr>
          <a:p>
            <a:endParaRPr lang="zh-CN" altLang="en-US" sz="6000" dirty="0">
              <a:solidFill>
                <a:schemeClr val="bg1"/>
              </a:solidFill>
              <a:latin typeface="楷体" charset="0"/>
              <a:ea typeface="楷体" charset="0"/>
              <a:cs typeface="楷体" charset="0"/>
            </a:endParaRPr>
          </a:p>
        </p:txBody>
      </p:sp>
      <p:sp>
        <p:nvSpPr>
          <p:cNvPr id="25" name="文本框 24"/>
          <p:cNvSpPr txBox="1"/>
          <p:nvPr/>
        </p:nvSpPr>
        <p:spPr>
          <a:xfrm>
            <a:off x="396875" y="1710055"/>
            <a:ext cx="11362690" cy="706755"/>
          </a:xfrm>
          <a:prstGeom prst="rect">
            <a:avLst/>
          </a:prstGeom>
          <a:noFill/>
        </p:spPr>
        <p:txBody>
          <a:bodyPr wrap="square" rtlCol="0" anchor="t">
            <a:spAutoFit/>
          </a:bodyPr>
          <a:p>
            <a:pPr marL="0" lvl="0" indent="0" algn="ctr" rtl="0">
              <a:spcBef>
                <a:spcPts val="0"/>
              </a:spcBef>
              <a:spcAft>
                <a:spcPts val="0"/>
              </a:spcAft>
              <a:buNone/>
            </a:pPr>
            <a:r>
              <a:rPr lang="zh-CN" sz="4000">
                <a:solidFill>
                  <a:schemeClr val="bg1"/>
                </a:solidFill>
                <a:latin typeface="Comic Sans MS" panose="030F0902030302020204"/>
                <a:ea typeface="Comic Sans MS" panose="030F0902030302020204"/>
                <a:cs typeface="Comic Sans MS" panose="030F0902030302020204"/>
                <a:sym typeface="Comic Sans MS" panose="030F0902030302020204"/>
              </a:rPr>
              <a:t>RWKV-CLIP: 一个鲁棒的视觉</a:t>
            </a:r>
            <a:r>
              <a:rPr lang="en-US" altLang="zh-CN" sz="4000">
                <a:solidFill>
                  <a:schemeClr val="bg1"/>
                </a:solidFill>
                <a:latin typeface="Comic Sans MS" panose="030F0902030302020204"/>
                <a:ea typeface="Comic Sans MS" panose="030F0902030302020204"/>
                <a:cs typeface="Comic Sans MS" panose="030F0902030302020204"/>
                <a:sym typeface="Comic Sans MS" panose="030F0902030302020204"/>
              </a:rPr>
              <a:t>-</a:t>
            </a:r>
            <a:r>
              <a:rPr lang="zh-CN" altLang="en-US" sz="4000">
                <a:solidFill>
                  <a:schemeClr val="bg1"/>
                </a:solidFill>
                <a:latin typeface="Comic Sans MS" panose="030F0902030302020204"/>
                <a:ea typeface="Comic Sans MS" panose="030F0902030302020204"/>
                <a:cs typeface="Comic Sans MS" panose="030F0902030302020204"/>
                <a:sym typeface="Comic Sans MS" panose="030F0902030302020204"/>
              </a:rPr>
              <a:t>语言表征学习器</a:t>
            </a:r>
            <a:endParaRPr lang="zh-CN" altLang="en-US" sz="4000">
              <a:solidFill>
                <a:schemeClr val="bg1"/>
              </a:solidFill>
              <a:latin typeface="Comic Sans MS" panose="030F0902030302020204"/>
              <a:ea typeface="Comic Sans MS" panose="030F0902030302020204"/>
              <a:cs typeface="Comic Sans MS" panose="030F0902030302020204"/>
              <a:sym typeface="Comic Sans MS" panose="030F0902030302020204"/>
            </a:endParaRPr>
          </a:p>
        </p:txBody>
      </p:sp>
      <p:sp>
        <p:nvSpPr>
          <p:cNvPr id="27" name="Google Shape;194;p43"/>
          <p:cNvSpPr txBox="1"/>
          <p:nvPr/>
        </p:nvSpPr>
        <p:spPr>
          <a:xfrm>
            <a:off x="2130830" y="2612515"/>
            <a:ext cx="7280100" cy="673735"/>
          </a:xfrm>
          <a:prstGeom prst="rect">
            <a:avLst/>
          </a:prstGeom>
          <a:noFill/>
          <a:ln>
            <a:noFill/>
          </a:ln>
        </p:spPr>
        <p:txBody>
          <a:bodyPr spcFirstLastPara="1" wrap="square" lIns="91425" tIns="91425" rIns="91425" bIns="91425" anchor="t" anchorCtr="0">
            <a:spAutoFit/>
          </a:bodyPr>
          <a:p>
            <a:pPr marL="0" lvl="0" indent="0" algn="ctr" rtl="0">
              <a:spcBef>
                <a:spcPts val="0"/>
              </a:spcBef>
              <a:spcAft>
                <a:spcPts val="0"/>
              </a:spcAft>
              <a:buNone/>
            </a:pPr>
            <a:r>
              <a:rPr lang="zh-CN" sz="1600">
                <a:solidFill>
                  <a:schemeClr val="bg1"/>
                </a:solidFill>
                <a:latin typeface="Comic Sans MS" panose="030F0902030302020204"/>
                <a:ea typeface="Comic Sans MS" panose="030F0902030302020204"/>
                <a:cs typeface="Comic Sans MS" panose="030F0902030302020204"/>
                <a:sym typeface="Comic Sans MS" panose="030F0902030302020204"/>
              </a:rPr>
              <a:t>Tiancheng Gu</a:t>
            </a:r>
            <a:r>
              <a:rPr lang="zh-CN" sz="1600" baseline="30000">
                <a:solidFill>
                  <a:schemeClr val="bg1"/>
                </a:solidFill>
                <a:latin typeface="Comic Sans MS" panose="030F0902030302020204"/>
                <a:ea typeface="Comic Sans MS" panose="030F0902030302020204"/>
                <a:cs typeface="Comic Sans MS" panose="030F0902030302020204"/>
                <a:sym typeface="Comic Sans MS" panose="030F0902030302020204"/>
              </a:rPr>
              <a:t>1,*</a:t>
            </a:r>
            <a:r>
              <a:rPr lang="zh-CN" sz="1600" i="1">
                <a:solidFill>
                  <a:schemeClr val="bg1"/>
                </a:solidFill>
                <a:latin typeface="Comic Sans MS" panose="030F0902030302020204"/>
                <a:ea typeface="Comic Sans MS" panose="030F0902030302020204"/>
                <a:cs typeface="Comic Sans MS" panose="030F0902030302020204"/>
                <a:sym typeface="Comic Sans MS" panose="030F0902030302020204"/>
              </a:rPr>
              <a:t>, </a:t>
            </a:r>
            <a:r>
              <a:rPr lang="zh-CN" sz="1600">
                <a:solidFill>
                  <a:schemeClr val="bg1"/>
                </a:solidFill>
                <a:latin typeface="Comic Sans MS" panose="030F0902030302020204"/>
                <a:ea typeface="Comic Sans MS" panose="030F0902030302020204"/>
                <a:cs typeface="Comic Sans MS" panose="030F0902030302020204"/>
                <a:sym typeface="Comic Sans MS" panose="030F0902030302020204"/>
              </a:rPr>
              <a:t>Kaicheng Yang</a:t>
            </a:r>
            <a:r>
              <a:rPr lang="zh-CN" sz="1600" baseline="30000">
                <a:solidFill>
                  <a:schemeClr val="bg1"/>
                </a:solidFill>
                <a:latin typeface="Comic Sans MS" panose="030F0902030302020204"/>
                <a:ea typeface="Comic Sans MS" panose="030F0902030302020204"/>
                <a:cs typeface="Comic Sans MS" panose="030F0902030302020204"/>
                <a:sym typeface="Comic Sans MS" panose="030F0902030302020204"/>
              </a:rPr>
              <a:t>2,*</a:t>
            </a:r>
            <a:r>
              <a:rPr lang="zh-CN" sz="1600">
                <a:solidFill>
                  <a:schemeClr val="bg1"/>
                </a:solidFill>
                <a:latin typeface="Comic Sans MS" panose="030F0902030302020204"/>
                <a:ea typeface="Comic Sans MS" panose="030F0902030302020204"/>
                <a:cs typeface="Comic Sans MS" panose="030F0902030302020204"/>
                <a:sym typeface="Comic Sans MS" panose="030F0902030302020204"/>
              </a:rPr>
              <a:t>, Xiang An</a:t>
            </a:r>
            <a:r>
              <a:rPr lang="zh-CN" sz="1600" baseline="30000">
                <a:solidFill>
                  <a:schemeClr val="bg1"/>
                </a:solidFill>
                <a:latin typeface="Comic Sans MS" panose="030F0902030302020204"/>
                <a:ea typeface="Comic Sans MS" panose="030F0902030302020204"/>
                <a:cs typeface="Comic Sans MS" panose="030F0902030302020204"/>
                <a:sym typeface="Comic Sans MS" panose="030F0902030302020204"/>
              </a:rPr>
              <a:t>2</a:t>
            </a:r>
            <a:r>
              <a:rPr lang="zh-CN" sz="1600">
                <a:solidFill>
                  <a:schemeClr val="bg1"/>
                </a:solidFill>
                <a:latin typeface="Comic Sans MS" panose="030F0902030302020204"/>
                <a:ea typeface="Comic Sans MS" panose="030F0902030302020204"/>
                <a:cs typeface="Comic Sans MS" panose="030F0902030302020204"/>
                <a:sym typeface="Comic Sans MS" panose="030F0902030302020204"/>
              </a:rPr>
              <a:t>, Ziyong Feng</a:t>
            </a:r>
            <a:r>
              <a:rPr lang="zh-CN" sz="1600" baseline="30000">
                <a:solidFill>
                  <a:schemeClr val="bg1"/>
                </a:solidFill>
                <a:latin typeface="Comic Sans MS" panose="030F0902030302020204"/>
                <a:ea typeface="Comic Sans MS" panose="030F0902030302020204"/>
                <a:cs typeface="Comic Sans MS" panose="030F0902030302020204"/>
                <a:sym typeface="Comic Sans MS" panose="030F0902030302020204"/>
              </a:rPr>
              <a:t>2</a:t>
            </a:r>
            <a:r>
              <a:rPr lang="zh-CN" sz="1600">
                <a:solidFill>
                  <a:schemeClr val="bg1"/>
                </a:solidFill>
                <a:latin typeface="Comic Sans MS" panose="030F0902030302020204"/>
                <a:ea typeface="Comic Sans MS" panose="030F0902030302020204"/>
                <a:cs typeface="Comic Sans MS" panose="030F0902030302020204"/>
                <a:sym typeface="Comic Sans MS" panose="030F0902030302020204"/>
              </a:rPr>
              <a:t>, Dongnan Liu</a:t>
            </a:r>
            <a:r>
              <a:rPr lang="zh-CN" sz="1600" baseline="30000">
                <a:solidFill>
                  <a:schemeClr val="bg1"/>
                </a:solidFill>
                <a:latin typeface="Comic Sans MS" panose="030F0902030302020204"/>
                <a:ea typeface="Comic Sans MS" panose="030F0902030302020204"/>
                <a:cs typeface="Comic Sans MS" panose="030F0902030302020204"/>
                <a:sym typeface="Comic Sans MS" panose="030F0902030302020204"/>
              </a:rPr>
              <a:t>1</a:t>
            </a:r>
            <a:r>
              <a:rPr lang="zh-CN" sz="1600">
                <a:solidFill>
                  <a:schemeClr val="bg1"/>
                </a:solidFill>
                <a:latin typeface="Comic Sans MS" panose="030F0902030302020204"/>
                <a:ea typeface="Comic Sans MS" panose="030F0902030302020204"/>
                <a:cs typeface="Comic Sans MS" panose="030F0902030302020204"/>
                <a:sym typeface="Comic Sans MS" panose="030F0902030302020204"/>
              </a:rPr>
              <a:t>, Weidong Cai</a:t>
            </a:r>
            <a:r>
              <a:rPr lang="zh-CN" sz="1600" baseline="30000">
                <a:solidFill>
                  <a:schemeClr val="bg1"/>
                </a:solidFill>
                <a:latin typeface="Comic Sans MS" panose="030F0902030302020204"/>
                <a:ea typeface="Comic Sans MS" panose="030F0902030302020204"/>
                <a:cs typeface="Comic Sans MS" panose="030F0902030302020204"/>
                <a:sym typeface="Comic Sans MS" panose="030F0902030302020204"/>
              </a:rPr>
              <a:t>1,+</a:t>
            </a:r>
            <a:r>
              <a:rPr lang="zh-CN" sz="1600">
                <a:solidFill>
                  <a:schemeClr val="bg1"/>
                </a:solidFill>
                <a:latin typeface="Comic Sans MS" panose="030F0902030302020204"/>
                <a:ea typeface="Comic Sans MS" panose="030F0902030302020204"/>
                <a:cs typeface="Comic Sans MS" panose="030F0902030302020204"/>
                <a:sym typeface="Comic Sans MS" panose="030F0902030302020204"/>
              </a:rPr>
              <a:t>, Jiankang Deng</a:t>
            </a:r>
            <a:r>
              <a:rPr lang="zh-CN" sz="1600" baseline="30000">
                <a:solidFill>
                  <a:schemeClr val="bg1"/>
                </a:solidFill>
                <a:latin typeface="Comic Sans MS" panose="030F0902030302020204"/>
                <a:ea typeface="Comic Sans MS" panose="030F0902030302020204"/>
                <a:cs typeface="Comic Sans MS" panose="030F0902030302020204"/>
                <a:sym typeface="Comic Sans MS" panose="030F0902030302020204"/>
              </a:rPr>
              <a:t>3,+</a:t>
            </a:r>
            <a:endParaRPr lang="zh-CN" sz="1600" baseline="30000">
              <a:solidFill>
                <a:schemeClr val="bg1"/>
              </a:solidFill>
              <a:latin typeface="Comic Sans MS" panose="030F0902030302020204"/>
              <a:ea typeface="Comic Sans MS" panose="030F0902030302020204"/>
              <a:cs typeface="Comic Sans MS" panose="030F0902030302020204"/>
              <a:sym typeface="Comic Sans MS" panose="030F0902030302020204"/>
            </a:endParaRPr>
          </a:p>
        </p:txBody>
      </p:sp>
      <p:sp>
        <p:nvSpPr>
          <p:cNvPr id="30" name="Google Shape;195;p43"/>
          <p:cNvSpPr txBox="1"/>
          <p:nvPr/>
        </p:nvSpPr>
        <p:spPr>
          <a:xfrm>
            <a:off x="2131880" y="3481543"/>
            <a:ext cx="3050700" cy="427355"/>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zh-CN" sz="1600" baseline="30000">
                <a:solidFill>
                  <a:schemeClr val="bg1"/>
                </a:solidFill>
                <a:latin typeface="Comic Sans MS" panose="030F0902030302020204"/>
                <a:ea typeface="Comic Sans MS" panose="030F0902030302020204"/>
                <a:cs typeface="Comic Sans MS" panose="030F0902030302020204"/>
                <a:sym typeface="Comic Neue" panose="02000000000000000000"/>
              </a:rPr>
              <a:t>1</a:t>
            </a:r>
            <a:r>
              <a:rPr lang="zh-CN" sz="1600">
                <a:solidFill>
                  <a:schemeClr val="bg1"/>
                </a:solidFill>
                <a:latin typeface="Comic Sans MS" panose="030F0902030302020204"/>
                <a:ea typeface="Comic Sans MS" panose="030F0902030302020204"/>
                <a:cs typeface="Comic Sans MS" panose="030F0902030302020204"/>
                <a:sym typeface="Comic Neue" panose="02000000000000000000"/>
              </a:rPr>
              <a:t>The University of Sydney   </a:t>
            </a:r>
            <a:endParaRPr lang="zh-CN" sz="1600">
              <a:solidFill>
                <a:schemeClr val="bg1"/>
              </a:solidFill>
              <a:latin typeface="Comic Sans MS" panose="030F0902030302020204"/>
              <a:ea typeface="Comic Sans MS" panose="030F0902030302020204"/>
              <a:cs typeface="Comic Sans MS" panose="030F0902030302020204"/>
              <a:sym typeface="Comic Neue" panose="02000000000000000000"/>
            </a:endParaRPr>
          </a:p>
        </p:txBody>
      </p:sp>
      <p:sp>
        <p:nvSpPr>
          <p:cNvPr id="31" name="Google Shape;196;p43"/>
          <p:cNvSpPr txBox="1"/>
          <p:nvPr/>
        </p:nvSpPr>
        <p:spPr>
          <a:xfrm>
            <a:off x="5482980" y="3481543"/>
            <a:ext cx="1457400" cy="427355"/>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zh-CN" sz="1600" baseline="30000">
                <a:solidFill>
                  <a:schemeClr val="bg1"/>
                </a:solidFill>
                <a:latin typeface="Comic Sans MS" panose="030F0902030302020204"/>
                <a:ea typeface="Comic Sans MS" panose="030F0902030302020204"/>
                <a:cs typeface="Comic Sans MS" panose="030F0902030302020204"/>
                <a:sym typeface="Comic Neue" panose="02000000000000000000"/>
              </a:rPr>
              <a:t>2</a:t>
            </a:r>
            <a:r>
              <a:rPr lang="zh-CN" sz="1600">
                <a:solidFill>
                  <a:schemeClr val="bg1"/>
                </a:solidFill>
                <a:latin typeface="Comic Sans MS" panose="030F0902030302020204"/>
                <a:ea typeface="Comic Sans MS" panose="030F0902030302020204"/>
                <a:cs typeface="Comic Sans MS" panose="030F0902030302020204"/>
                <a:sym typeface="Comic Neue" panose="02000000000000000000"/>
              </a:rPr>
              <a:t>DeepGlint</a:t>
            </a:r>
            <a:endParaRPr lang="zh-CN" sz="1600">
              <a:solidFill>
                <a:schemeClr val="bg1"/>
              </a:solidFill>
              <a:latin typeface="Comic Sans MS" panose="030F0902030302020204"/>
              <a:ea typeface="Comic Sans MS" panose="030F0902030302020204"/>
              <a:cs typeface="Comic Sans MS" panose="030F0902030302020204"/>
              <a:sym typeface="Comic Neue" panose="02000000000000000000"/>
            </a:endParaRPr>
          </a:p>
        </p:txBody>
      </p:sp>
      <p:sp>
        <p:nvSpPr>
          <p:cNvPr id="32" name="Google Shape;197;p43"/>
          <p:cNvSpPr txBox="1"/>
          <p:nvPr/>
        </p:nvSpPr>
        <p:spPr>
          <a:xfrm>
            <a:off x="7542905" y="3480908"/>
            <a:ext cx="2498400" cy="427355"/>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zh-CN" sz="1600" baseline="30000">
                <a:solidFill>
                  <a:schemeClr val="bg1"/>
                </a:solidFill>
                <a:latin typeface="Comic Sans MS" panose="030F0902030302020204"/>
                <a:ea typeface="Comic Sans MS" panose="030F0902030302020204"/>
                <a:cs typeface="Comic Sans MS" panose="030F0902030302020204"/>
                <a:sym typeface="Comic Neue" panose="02000000000000000000"/>
              </a:rPr>
              <a:t>3</a:t>
            </a:r>
            <a:r>
              <a:rPr lang="zh-CN" sz="1600">
                <a:solidFill>
                  <a:schemeClr val="bg1"/>
                </a:solidFill>
                <a:latin typeface="Comic Sans MS" panose="030F0902030302020204"/>
                <a:ea typeface="Comic Sans MS" panose="030F0902030302020204"/>
                <a:cs typeface="Comic Sans MS" panose="030F0902030302020204"/>
                <a:sym typeface="Comic Neue" panose="02000000000000000000"/>
              </a:rPr>
              <a:t>Imperial College</a:t>
            </a:r>
            <a:endParaRPr lang="zh-CN" sz="1600">
              <a:solidFill>
                <a:schemeClr val="bg1"/>
              </a:solidFill>
              <a:latin typeface="Comic Sans MS" panose="030F0902030302020204"/>
              <a:ea typeface="Comic Sans MS" panose="030F0902030302020204"/>
              <a:cs typeface="Comic Sans MS" panose="030F0902030302020204"/>
              <a:sym typeface="Comic Neue" panose="02000000000000000000"/>
            </a:endParaRPr>
          </a:p>
        </p:txBody>
      </p:sp>
      <p:sp>
        <p:nvSpPr>
          <p:cNvPr id="33" name="Google Shape;195;p43"/>
          <p:cNvSpPr txBox="1"/>
          <p:nvPr/>
        </p:nvSpPr>
        <p:spPr>
          <a:xfrm>
            <a:off x="637725" y="5430358"/>
            <a:ext cx="3050700" cy="661035"/>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zh-CN" sz="2400" baseline="30000">
                <a:solidFill>
                  <a:schemeClr val="bg1"/>
                </a:solidFill>
                <a:latin typeface="楷体" charset="0"/>
                <a:ea typeface="楷体" charset="0"/>
                <a:cs typeface="楷体" charset="0"/>
                <a:sym typeface="Comic Neue" panose="02000000000000000000"/>
              </a:rPr>
              <a:t>演讲者：杨铠成</a:t>
            </a:r>
            <a:endParaRPr lang="zh-CN" sz="2400" baseline="30000">
              <a:solidFill>
                <a:schemeClr val="bg1"/>
              </a:solidFill>
              <a:latin typeface="楷体" charset="0"/>
              <a:ea typeface="楷体" charset="0"/>
              <a:cs typeface="楷体" charset="0"/>
              <a:sym typeface="Comic Neue" panose="02000000000000000000"/>
            </a:endParaRPr>
          </a:p>
          <a:p>
            <a:pPr marL="0" lvl="0" indent="0" algn="l" rtl="0">
              <a:spcBef>
                <a:spcPts val="0"/>
              </a:spcBef>
              <a:spcAft>
                <a:spcPts val="0"/>
              </a:spcAft>
              <a:buNone/>
            </a:pPr>
            <a:r>
              <a:rPr lang="zh-CN" sz="2400" baseline="30000">
                <a:solidFill>
                  <a:schemeClr val="bg1"/>
                </a:solidFill>
                <a:latin typeface="楷体" charset="0"/>
                <a:ea typeface="楷体" charset="0"/>
                <a:cs typeface="楷体" charset="0"/>
                <a:sym typeface="Comic Neue" panose="02000000000000000000"/>
              </a:rPr>
              <a:t>日期：</a:t>
            </a:r>
            <a:r>
              <a:rPr lang="en-US" altLang="zh-CN" sz="2400" baseline="30000">
                <a:solidFill>
                  <a:schemeClr val="bg1"/>
                </a:solidFill>
                <a:latin typeface="楷体" charset="0"/>
                <a:ea typeface="楷体" charset="0"/>
                <a:cs typeface="楷体" charset="0"/>
                <a:sym typeface="Comic Neue" panose="02000000000000000000"/>
              </a:rPr>
              <a:t>2025.2.22</a:t>
            </a:r>
            <a:endParaRPr lang="en-US" altLang="zh-CN" sz="2400" baseline="30000">
              <a:solidFill>
                <a:schemeClr val="bg1"/>
              </a:solidFill>
              <a:latin typeface="楷体" charset="0"/>
              <a:ea typeface="楷体" charset="0"/>
              <a:cs typeface="楷体" charset="0"/>
              <a:sym typeface="Comic Neue" panose="0200000000000000000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品牌色彩探索 5.0-1 2"/>
          <p:cNvPicPr>
            <a:picLocks noChangeAspect="1"/>
          </p:cNvPicPr>
          <p:nvPr/>
        </p:nvPicPr>
        <p:blipFill>
          <a:blip r:embed="rId1"/>
          <a:stretch>
            <a:fillRect/>
          </a:stretch>
        </p:blipFill>
        <p:spPr>
          <a:xfrm>
            <a:off x="635" y="0"/>
            <a:ext cx="12192000" cy="6858000"/>
          </a:xfrm>
          <a:prstGeom prst="rect">
            <a:avLst/>
          </a:prstGeom>
        </p:spPr>
      </p:pic>
      <p:grpSp>
        <p:nvGrpSpPr>
          <p:cNvPr id="5" name="组合 4"/>
          <p:cNvGrpSpPr/>
          <p:nvPr/>
        </p:nvGrpSpPr>
        <p:grpSpPr>
          <a:xfrm>
            <a:off x="3070860" y="2915920"/>
            <a:ext cx="6049645" cy="1496695"/>
            <a:chOff x="4836" y="4359"/>
            <a:chExt cx="9527" cy="2357"/>
          </a:xfrm>
        </p:grpSpPr>
        <p:sp>
          <p:nvSpPr>
            <p:cNvPr id="3" name="Rectangle 4"/>
            <p:cNvSpPr/>
            <p:nvPr>
              <p:custDataLst>
                <p:tags r:id="rId2"/>
              </p:custDataLst>
            </p:nvPr>
          </p:nvSpPr>
          <p:spPr>
            <a:xfrm>
              <a:off x="4836" y="4359"/>
              <a:ext cx="9527" cy="2357"/>
            </a:xfrm>
            <a:prstGeom prst="rect">
              <a:avLst/>
            </a:prstGeom>
          </p:spPr>
          <p:txBody>
            <a:bodyPr wrap="square">
              <a:noAutofit/>
            </a:bodyPr>
            <a:p>
              <a:pPr lvl="0" algn="ctr">
                <a:lnSpc>
                  <a:spcPct val="100000"/>
                </a:lnSpc>
                <a:spcBef>
                  <a:spcPts val="0"/>
                </a:spcBef>
                <a:spcAft>
                  <a:spcPts val="0"/>
                </a:spcAft>
              </a:pPr>
              <a:r>
                <a:rPr lang="zh-CN" altLang="en-US" sz="4800" dirty="0">
                  <a:solidFill>
                    <a:schemeClr val="bg1"/>
                  </a:solidFill>
                  <a:latin typeface="楷体" charset="0"/>
                  <a:ea typeface="楷体" charset="0"/>
                  <a:cs typeface="HarmonyOS Sans SC Bold" charset="-122"/>
                </a:rPr>
                <a:t>实验</a:t>
              </a:r>
              <a:r>
                <a:rPr lang="zh-CN" altLang="en-US" sz="4800" dirty="0">
                  <a:solidFill>
                    <a:schemeClr val="bg1"/>
                  </a:solidFill>
                  <a:latin typeface="楷体" charset="0"/>
                  <a:ea typeface="楷体" charset="0"/>
                  <a:cs typeface="HarmonyOS Sans SC Bold" charset="-122"/>
                </a:rPr>
                <a:t>分析</a:t>
              </a:r>
              <a:endParaRPr lang="zh-CN" altLang="en-US" sz="4800" dirty="0">
                <a:solidFill>
                  <a:schemeClr val="bg1"/>
                </a:solidFill>
                <a:latin typeface="楷体" charset="0"/>
                <a:ea typeface="楷体" charset="0"/>
                <a:cs typeface="HarmonyOS Sans SC Bold" charset="-122"/>
              </a:endParaRPr>
            </a:p>
          </p:txBody>
        </p:sp>
        <p:sp>
          <p:nvSpPr>
            <p:cNvPr id="12" name="Rectangle 4"/>
            <p:cNvSpPr/>
            <p:nvPr>
              <p:custDataLst>
                <p:tags r:id="rId3"/>
              </p:custDataLst>
            </p:nvPr>
          </p:nvSpPr>
          <p:spPr>
            <a:xfrm>
              <a:off x="7910" y="5709"/>
              <a:ext cx="3382" cy="488"/>
            </a:xfrm>
            <a:prstGeom prst="rect">
              <a:avLst/>
            </a:prstGeom>
          </p:spPr>
          <p:txBody>
            <a:bodyPr wrap="square">
              <a:noAutofit/>
            </a:bodyPr>
            <a:p>
              <a:pPr lvl="0" algn="ctr">
                <a:lnSpc>
                  <a:spcPct val="100000"/>
                </a:lnSpc>
                <a:spcBef>
                  <a:spcPts val="0"/>
                </a:spcBef>
                <a:spcAft>
                  <a:spcPts val="0"/>
                </a:spcAft>
              </a:pPr>
              <a:endParaRPr sz="1600" dirty="0">
                <a:solidFill>
                  <a:schemeClr val="bg1"/>
                </a:solidFill>
                <a:latin typeface="HarmonyOS Sans SC Regular" charset="-122"/>
                <a:ea typeface="HarmonyOS Sans SC Regular" charset="-122"/>
                <a:cs typeface="HarmonyOS Sans SC Light" panose="000006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实验</a:t>
            </a:r>
            <a:r>
              <a:rPr lang="zh-CN" altLang="en-US" sz="2600">
                <a:solidFill>
                  <a:srgbClr val="2F3C4C"/>
                </a:solidFill>
                <a:latin typeface="HarmonyOS Sans SC Light" panose="00000600000000000000" charset="-122"/>
                <a:ea typeface="HarmonyOS Sans SC Light" panose="00000600000000000000" charset="-122"/>
              </a:rPr>
              <a:t>分析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14" name="Rectangle 4"/>
          <p:cNvSpPr/>
          <p:nvPr>
            <p:custDataLst>
              <p:tags r:id="rId2"/>
            </p:custDataLst>
          </p:nvPr>
        </p:nvSpPr>
        <p:spPr>
          <a:xfrm>
            <a:off x="441325" y="996315"/>
            <a:ext cx="973582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solidFill>
                  <a:schemeClr val="tx1"/>
                </a:solidFill>
                <a:latin typeface="楷体" charset="0"/>
                <a:ea typeface="楷体" charset="0"/>
                <a:cs typeface="楷体" charset="0"/>
              </a:rPr>
              <a:t>实验设置</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预训练数据</a:t>
            </a:r>
            <a:endParaRPr lang="zh-CN" altLang="en-US"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en-US" altLang="zh-CN" dirty="0">
                <a:solidFill>
                  <a:schemeClr val="tx1"/>
                </a:solidFill>
                <a:latin typeface="楷体" charset="0"/>
                <a:ea typeface="楷体" charset="0"/>
                <a:cs typeface="楷体" charset="0"/>
              </a:rPr>
              <a:t>YFCC15M</a:t>
            </a:r>
            <a:r>
              <a:rPr lang="zh-CN" altLang="en-US" dirty="0">
                <a:solidFill>
                  <a:schemeClr val="tx1"/>
                </a:solidFill>
                <a:latin typeface="楷体" charset="0"/>
                <a:ea typeface="楷体" charset="0"/>
                <a:cs typeface="楷体" charset="0"/>
              </a:rPr>
              <a:t>，</a:t>
            </a:r>
            <a:r>
              <a:rPr lang="en-US" altLang="zh-CN" dirty="0">
                <a:solidFill>
                  <a:schemeClr val="tx1"/>
                </a:solidFill>
                <a:latin typeface="楷体" charset="0"/>
                <a:ea typeface="楷体" charset="0"/>
                <a:cs typeface="楷体" charset="0"/>
              </a:rPr>
              <a:t>LAION10M, LAION30M</a:t>
            </a:r>
            <a:endParaRPr lang="en-US" altLang="zh-CN" sz="16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实现细节</a:t>
            </a:r>
            <a:endParaRPr lang="zh-CN" altLang="en-US"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en-US" altLang="zh-CN" dirty="0">
                <a:solidFill>
                  <a:schemeClr val="tx1"/>
                </a:solidFill>
                <a:latin typeface="楷体" charset="0"/>
                <a:ea typeface="楷体" charset="0"/>
                <a:cs typeface="楷体" charset="0"/>
              </a:rPr>
              <a:t>1. </a:t>
            </a:r>
            <a:r>
              <a:rPr lang="zh-CN" altLang="en-US" dirty="0">
                <a:solidFill>
                  <a:schemeClr val="tx1"/>
                </a:solidFill>
                <a:latin typeface="楷体" charset="0"/>
                <a:ea typeface="楷体" charset="0"/>
                <a:cs typeface="楷体" charset="0"/>
              </a:rPr>
              <a:t>使用</a:t>
            </a:r>
            <a:r>
              <a:rPr lang="en-US" altLang="zh-CN" dirty="0">
                <a:solidFill>
                  <a:schemeClr val="tx1"/>
                </a:solidFill>
                <a:latin typeface="楷体" charset="0"/>
                <a:ea typeface="楷体" charset="0"/>
                <a:cs typeface="楷体" charset="0"/>
              </a:rPr>
              <a:t>OFA</a:t>
            </a:r>
            <a:r>
              <a:rPr lang="en-US" altLang="zh-CN" baseline="-25000" dirty="0">
                <a:solidFill>
                  <a:schemeClr val="tx1"/>
                </a:solidFill>
                <a:latin typeface="楷体" charset="0"/>
                <a:ea typeface="楷体" charset="0"/>
                <a:cs typeface="楷体" charset="0"/>
              </a:rPr>
              <a:t>base</a:t>
            </a:r>
            <a:r>
              <a:rPr lang="zh-CN" altLang="en-US" dirty="0">
                <a:solidFill>
                  <a:schemeClr val="tx1"/>
                </a:solidFill>
                <a:latin typeface="楷体" charset="0"/>
                <a:ea typeface="楷体" charset="0"/>
                <a:cs typeface="楷体" charset="0"/>
              </a:rPr>
              <a:t>来生成</a:t>
            </a:r>
            <a:r>
              <a:rPr lang="en-US" altLang="zh-CN" dirty="0">
                <a:solidFill>
                  <a:schemeClr val="tx1"/>
                </a:solidFill>
                <a:latin typeface="楷体" charset="0"/>
                <a:ea typeface="楷体" charset="0"/>
                <a:cs typeface="楷体" charset="0"/>
              </a:rPr>
              <a:t>synthetic caption</a:t>
            </a:r>
            <a:endParaRPr lang="en-US" altLang="zh-CN"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en-US" altLang="zh-CN" dirty="0">
                <a:solidFill>
                  <a:schemeClr val="tx1"/>
                </a:solidFill>
                <a:latin typeface="楷体" charset="0"/>
                <a:ea typeface="楷体" charset="0"/>
                <a:cs typeface="楷体" charset="0"/>
              </a:rPr>
              <a:t>2. </a:t>
            </a:r>
            <a:r>
              <a:rPr lang="zh-CN" altLang="en-US" dirty="0">
                <a:solidFill>
                  <a:schemeClr val="tx1"/>
                </a:solidFill>
                <a:latin typeface="楷体" charset="0"/>
                <a:ea typeface="楷体" charset="0"/>
                <a:cs typeface="楷体" charset="0"/>
              </a:rPr>
              <a:t>使用</a:t>
            </a:r>
            <a:r>
              <a:rPr lang="en-US" altLang="zh-CN" dirty="0">
                <a:solidFill>
                  <a:schemeClr val="tx1"/>
                </a:solidFill>
                <a:latin typeface="楷体" charset="0"/>
                <a:ea typeface="楷体" charset="0"/>
                <a:cs typeface="楷体" charset="0"/>
              </a:rPr>
              <a:t>ChatGPT-3.5-turbo</a:t>
            </a:r>
            <a:r>
              <a:rPr lang="zh-CN" altLang="en-US" dirty="0">
                <a:solidFill>
                  <a:schemeClr val="tx1"/>
                </a:solidFill>
                <a:latin typeface="楷体" charset="0"/>
                <a:ea typeface="楷体" charset="0"/>
                <a:cs typeface="楷体" charset="0"/>
              </a:rPr>
              <a:t>生成指令数据用于微调</a:t>
            </a:r>
            <a:r>
              <a:rPr lang="en-US" altLang="zh-CN" dirty="0">
                <a:solidFill>
                  <a:schemeClr val="tx1"/>
                </a:solidFill>
                <a:latin typeface="楷体" charset="0"/>
                <a:ea typeface="楷体" charset="0"/>
                <a:cs typeface="楷体" charset="0"/>
              </a:rPr>
              <a:t>LLaMA3-8B</a:t>
            </a:r>
            <a:endParaRPr lang="en-US" altLang="zh-CN"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en-US" altLang="zh-CN" dirty="0">
                <a:solidFill>
                  <a:schemeClr val="tx1"/>
                </a:solidFill>
                <a:latin typeface="楷体" charset="0"/>
                <a:ea typeface="楷体" charset="0"/>
                <a:cs typeface="楷体" charset="0"/>
              </a:rPr>
              <a:t>3. </a:t>
            </a:r>
            <a:r>
              <a:rPr lang="zh-CN" altLang="en-US" dirty="0">
                <a:solidFill>
                  <a:schemeClr val="tx1"/>
                </a:solidFill>
                <a:latin typeface="楷体" charset="0"/>
                <a:ea typeface="楷体" charset="0"/>
                <a:cs typeface="楷体" charset="0"/>
              </a:rPr>
              <a:t>使用</a:t>
            </a:r>
            <a:r>
              <a:rPr lang="en-US" altLang="zh-CN" dirty="0">
                <a:solidFill>
                  <a:schemeClr val="tx1"/>
                </a:solidFill>
                <a:latin typeface="楷体" charset="0"/>
                <a:ea typeface="楷体" charset="0"/>
                <a:cs typeface="楷体" charset="0"/>
              </a:rPr>
              <a:t>bf16</a:t>
            </a:r>
            <a:r>
              <a:rPr lang="zh-CN" altLang="en-US" dirty="0">
                <a:solidFill>
                  <a:schemeClr val="tx1"/>
                </a:solidFill>
                <a:latin typeface="楷体" charset="0"/>
                <a:ea typeface="楷体" charset="0"/>
                <a:cs typeface="楷体" charset="0"/>
              </a:rPr>
              <a:t>在</a:t>
            </a:r>
            <a:r>
              <a:rPr lang="en-US" altLang="zh-CN" dirty="0">
                <a:solidFill>
                  <a:schemeClr val="tx1"/>
                </a:solidFill>
                <a:latin typeface="楷体" charset="0"/>
                <a:ea typeface="楷体" charset="0"/>
                <a:cs typeface="楷体" charset="0"/>
              </a:rPr>
              <a:t>8*A100 </a:t>
            </a:r>
            <a:r>
              <a:rPr lang="zh-CN" altLang="en-US" dirty="0">
                <a:solidFill>
                  <a:schemeClr val="tx1"/>
                </a:solidFill>
                <a:latin typeface="楷体" charset="0"/>
                <a:ea typeface="楷体" charset="0"/>
                <a:cs typeface="楷体" charset="0"/>
              </a:rPr>
              <a:t>训练</a:t>
            </a:r>
            <a:r>
              <a:rPr lang="en-US" altLang="zh-CN" dirty="0">
                <a:solidFill>
                  <a:schemeClr val="tx1"/>
                </a:solidFill>
                <a:latin typeface="楷体" charset="0"/>
                <a:ea typeface="楷体" charset="0"/>
                <a:cs typeface="楷体" charset="0"/>
              </a:rPr>
              <a:t>32 epoch</a:t>
            </a:r>
            <a:r>
              <a:rPr lang="zh-CN" altLang="en-US" dirty="0">
                <a:solidFill>
                  <a:schemeClr val="tx1"/>
                </a:solidFill>
                <a:latin typeface="楷体" charset="0"/>
                <a:ea typeface="楷体" charset="0"/>
                <a:cs typeface="楷体" charset="0"/>
              </a:rPr>
              <a:t>，</a:t>
            </a:r>
            <a:r>
              <a:rPr lang="en-US" altLang="zh-CN" dirty="0">
                <a:latin typeface="楷体" charset="0"/>
                <a:ea typeface="楷体" charset="0"/>
                <a:cs typeface="楷体" charset="0"/>
                <a:sym typeface="+mn-ea"/>
              </a:rPr>
              <a:t> batchsize</a:t>
            </a:r>
            <a:r>
              <a:rPr lang="zh-CN" altLang="en-US" dirty="0">
                <a:latin typeface="楷体" charset="0"/>
                <a:ea typeface="楷体" charset="0"/>
                <a:cs typeface="楷体" charset="0"/>
                <a:sym typeface="+mn-ea"/>
              </a:rPr>
              <a:t>为</a:t>
            </a:r>
            <a:r>
              <a:rPr lang="en-US" altLang="zh-CN" dirty="0">
                <a:latin typeface="楷体" charset="0"/>
                <a:ea typeface="楷体" charset="0"/>
                <a:cs typeface="楷体" charset="0"/>
                <a:sym typeface="+mn-ea"/>
              </a:rPr>
              <a:t>4096</a:t>
            </a:r>
            <a:endParaRPr lang="zh-CN" altLang="en-US"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endParaRPr lang="en-US" altLang="zh-CN"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endParaRPr lang="en-US" altLang="zh-CN" sz="2000" baseline="-25000" dirty="0">
              <a:solidFill>
                <a:schemeClr val="tx1"/>
              </a:solidFill>
              <a:latin typeface="楷体" charset="0"/>
              <a:ea typeface="楷体" charset="0"/>
              <a:cs typeface="楷体" charset="0"/>
            </a:endParaRPr>
          </a:p>
          <a:p>
            <a:pPr lvl="0">
              <a:lnSpc>
                <a:spcPct val="200000"/>
              </a:lnSpc>
              <a:spcBef>
                <a:spcPts val="0"/>
              </a:spcBef>
              <a:spcAft>
                <a:spcPts val="0"/>
              </a:spcAft>
            </a:pPr>
            <a:endParaRPr lang="en-US" altLang="zh-CN" sz="2000" baseline="-25000" dirty="0">
              <a:solidFill>
                <a:schemeClr val="tx1"/>
              </a:solidFill>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实验</a:t>
            </a:r>
            <a:r>
              <a:rPr lang="zh-CN" altLang="en-US" sz="2600">
                <a:solidFill>
                  <a:srgbClr val="2F3C4C"/>
                </a:solidFill>
                <a:latin typeface="HarmonyOS Sans SC Light" panose="00000600000000000000" charset="-122"/>
                <a:ea typeface="HarmonyOS Sans SC Light" panose="00000600000000000000" charset="-122"/>
              </a:rPr>
              <a:t>分析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14" name="Rectangle 4"/>
          <p:cNvSpPr/>
          <p:nvPr>
            <p:custDataLst>
              <p:tags r:id="rId2"/>
            </p:custDataLst>
          </p:nvPr>
        </p:nvSpPr>
        <p:spPr>
          <a:xfrm>
            <a:off x="441325" y="996315"/>
            <a:ext cx="1014984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solidFill>
                  <a:schemeClr val="tx1"/>
                </a:solidFill>
                <a:latin typeface="楷体" charset="0"/>
                <a:ea typeface="楷体" charset="0"/>
                <a:cs typeface="楷体" charset="0"/>
              </a:rPr>
              <a:t>实验</a:t>
            </a:r>
            <a:r>
              <a:rPr lang="zh-CN" altLang="en-US" sz="2000" dirty="0">
                <a:solidFill>
                  <a:schemeClr val="tx1"/>
                </a:solidFill>
                <a:latin typeface="楷体" charset="0"/>
                <a:ea typeface="楷体" charset="0"/>
                <a:cs typeface="楷体" charset="0"/>
              </a:rPr>
              <a:t>结果</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en-US" altLang="zh-CN" sz="2000" dirty="0">
                <a:solidFill>
                  <a:schemeClr val="tx1"/>
                </a:solidFill>
                <a:latin typeface="楷体" charset="0"/>
                <a:ea typeface="楷体" charset="0"/>
                <a:cs typeface="楷体" charset="0"/>
              </a:rPr>
              <a:t>Linear Probe</a:t>
            </a:r>
            <a:endParaRPr lang="en-US" altLang="zh-CN"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zh-CN" altLang="en-US" dirty="0">
                <a:solidFill>
                  <a:schemeClr val="tx1"/>
                </a:solidFill>
                <a:latin typeface="楷体" charset="0"/>
                <a:ea typeface="楷体" charset="0"/>
                <a:cs typeface="楷体" charset="0"/>
              </a:rPr>
              <a:t>在</a:t>
            </a:r>
            <a:r>
              <a:rPr lang="en-US" altLang="zh-CN" dirty="0">
                <a:solidFill>
                  <a:schemeClr val="tx1"/>
                </a:solidFill>
                <a:latin typeface="楷体" charset="0"/>
                <a:ea typeface="楷体" charset="0"/>
                <a:cs typeface="楷体" charset="0"/>
              </a:rPr>
              <a:t>10</a:t>
            </a:r>
            <a:r>
              <a:rPr lang="zh-CN" altLang="en-US" dirty="0">
                <a:solidFill>
                  <a:schemeClr val="tx1"/>
                </a:solidFill>
                <a:latin typeface="楷体" charset="0"/>
                <a:ea typeface="楷体" charset="0"/>
                <a:cs typeface="楷体" charset="0"/>
              </a:rPr>
              <a:t>个下游数据集中</a:t>
            </a:r>
            <a:r>
              <a:rPr lang="en-US" altLang="zh-CN" b="1" i="1" dirty="0">
                <a:solidFill>
                  <a:schemeClr val="tx1"/>
                </a:solidFill>
                <a:latin typeface="楷体" charset="0"/>
                <a:ea typeface="楷体" charset="0"/>
                <a:cs typeface="楷体" charset="0"/>
              </a:rPr>
              <a:t>8</a:t>
            </a:r>
            <a:r>
              <a:rPr lang="zh-CN" altLang="en-US" b="1" i="1" dirty="0">
                <a:solidFill>
                  <a:schemeClr val="tx1"/>
                </a:solidFill>
                <a:latin typeface="楷体" charset="0"/>
                <a:ea typeface="楷体" charset="0"/>
                <a:cs typeface="楷体" charset="0"/>
              </a:rPr>
              <a:t>个取得最优结果</a:t>
            </a:r>
            <a:r>
              <a:rPr lang="en-US" altLang="zh-CN" b="1" i="1" dirty="0">
                <a:solidFill>
                  <a:schemeClr val="tx1"/>
                </a:solidFill>
                <a:latin typeface="楷体" charset="0"/>
                <a:ea typeface="楷体" charset="0"/>
                <a:cs typeface="楷体" charset="0"/>
              </a:rPr>
              <a:t>1</a:t>
            </a:r>
            <a:r>
              <a:rPr lang="zh-CN" altLang="en-US" b="1" i="1" dirty="0">
                <a:solidFill>
                  <a:schemeClr val="tx1"/>
                </a:solidFill>
                <a:latin typeface="楷体" charset="0"/>
                <a:ea typeface="楷体" charset="0"/>
                <a:cs typeface="楷体" charset="0"/>
              </a:rPr>
              <a:t>个取得次优结果，相较于之前</a:t>
            </a:r>
            <a:r>
              <a:rPr lang="en-US" altLang="zh-CN" b="1" i="1" dirty="0">
                <a:solidFill>
                  <a:schemeClr val="tx1"/>
                </a:solidFill>
                <a:latin typeface="楷体" charset="0"/>
                <a:ea typeface="楷体" charset="0"/>
                <a:cs typeface="楷体" charset="0"/>
              </a:rPr>
              <a:t>SOTA</a:t>
            </a:r>
            <a:r>
              <a:rPr lang="zh-CN" altLang="en-US" b="1" i="1" dirty="0">
                <a:solidFill>
                  <a:schemeClr val="tx1"/>
                </a:solidFill>
                <a:latin typeface="楷体" charset="0"/>
                <a:ea typeface="楷体" charset="0"/>
                <a:cs typeface="楷体" charset="0"/>
              </a:rPr>
              <a:t>平均提升</a:t>
            </a:r>
            <a:r>
              <a:rPr lang="en-US" altLang="zh-CN" b="1" i="1" dirty="0">
                <a:solidFill>
                  <a:schemeClr val="tx1"/>
                </a:solidFill>
                <a:latin typeface="楷体" charset="0"/>
                <a:ea typeface="楷体" charset="0"/>
                <a:cs typeface="楷体" charset="0"/>
              </a:rPr>
              <a:t>1.9%</a:t>
            </a:r>
            <a:endParaRPr lang="zh-CN" altLang="en-US" sz="2000" b="1" i="1"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endParaRPr lang="en-US" altLang="zh-CN" sz="2000" baseline="-25000" dirty="0">
              <a:solidFill>
                <a:schemeClr val="tx1"/>
              </a:solidFill>
              <a:latin typeface="楷体" charset="0"/>
              <a:ea typeface="楷体" charset="0"/>
              <a:cs typeface="楷体" charset="0"/>
            </a:endParaRPr>
          </a:p>
          <a:p>
            <a:pPr lvl="0">
              <a:lnSpc>
                <a:spcPct val="200000"/>
              </a:lnSpc>
              <a:spcBef>
                <a:spcPts val="0"/>
              </a:spcBef>
              <a:spcAft>
                <a:spcPts val="0"/>
              </a:spcAft>
            </a:pPr>
            <a:endParaRPr lang="en-US" altLang="zh-CN" sz="2000" baseline="-25000" dirty="0">
              <a:solidFill>
                <a:schemeClr val="tx1"/>
              </a:solidFill>
              <a:latin typeface="楷体" charset="0"/>
              <a:ea typeface="楷体" charset="0"/>
              <a:cs typeface="楷体" charset="0"/>
            </a:endParaRPr>
          </a:p>
        </p:txBody>
      </p:sp>
      <p:pic>
        <p:nvPicPr>
          <p:cNvPr id="2" name="图片 1"/>
          <p:cNvPicPr>
            <a:picLocks noChangeAspect="1"/>
          </p:cNvPicPr>
          <p:nvPr/>
        </p:nvPicPr>
        <p:blipFill>
          <a:blip r:embed="rId3"/>
          <a:stretch>
            <a:fillRect/>
          </a:stretch>
        </p:blipFill>
        <p:spPr>
          <a:xfrm>
            <a:off x="911225" y="3189605"/>
            <a:ext cx="9795510" cy="2402840"/>
          </a:xfrm>
          <a:prstGeom prst="rect">
            <a:avLst/>
          </a:prstGeom>
        </p:spPr>
      </p:pic>
      <p:sp>
        <p:nvSpPr>
          <p:cNvPr id="7" name="文本框 6"/>
          <p:cNvSpPr txBox="1"/>
          <p:nvPr/>
        </p:nvSpPr>
        <p:spPr>
          <a:xfrm>
            <a:off x="911225" y="5681345"/>
            <a:ext cx="9795510" cy="368300"/>
          </a:xfrm>
          <a:prstGeom prst="rect">
            <a:avLst/>
          </a:prstGeom>
          <a:noFill/>
        </p:spPr>
        <p:txBody>
          <a:bodyPr wrap="square" rtlCol="0">
            <a:spAutoFit/>
          </a:bodyPr>
          <a:p>
            <a:pPr algn="ctr"/>
            <a:r>
              <a:rPr lang="zh-CN" altLang="en-US">
                <a:latin typeface="楷体" charset="0"/>
                <a:ea typeface="楷体" charset="0"/>
                <a:cs typeface="楷体" charset="0"/>
              </a:rPr>
              <a:t>表</a:t>
            </a:r>
            <a:r>
              <a:rPr lang="en-US" altLang="zh-CN">
                <a:latin typeface="楷体" charset="0"/>
                <a:ea typeface="楷体" charset="0"/>
                <a:cs typeface="楷体" charset="0"/>
              </a:rPr>
              <a:t>2 Linear Probe</a:t>
            </a:r>
            <a:r>
              <a:rPr lang="zh-CN" altLang="en-US">
                <a:latin typeface="楷体" charset="0"/>
                <a:ea typeface="楷体" charset="0"/>
                <a:cs typeface="楷体" charset="0"/>
              </a:rPr>
              <a:t>实验</a:t>
            </a:r>
            <a:r>
              <a:rPr lang="zh-CN" altLang="en-US">
                <a:latin typeface="楷体" charset="0"/>
                <a:ea typeface="楷体" charset="0"/>
                <a:cs typeface="楷体" charset="0"/>
              </a:rPr>
              <a:t>对比</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实验</a:t>
            </a:r>
            <a:r>
              <a:rPr lang="zh-CN" altLang="en-US" sz="2600">
                <a:solidFill>
                  <a:srgbClr val="2F3C4C"/>
                </a:solidFill>
                <a:latin typeface="HarmonyOS Sans SC Light" panose="00000600000000000000" charset="-122"/>
                <a:ea typeface="HarmonyOS Sans SC Light" panose="00000600000000000000" charset="-122"/>
              </a:rPr>
              <a:t>分析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14" name="Rectangle 4"/>
          <p:cNvSpPr/>
          <p:nvPr>
            <p:custDataLst>
              <p:tags r:id="rId2"/>
            </p:custDataLst>
          </p:nvPr>
        </p:nvSpPr>
        <p:spPr>
          <a:xfrm>
            <a:off x="441325" y="996315"/>
            <a:ext cx="973582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solidFill>
                  <a:schemeClr val="tx1"/>
                </a:solidFill>
                <a:latin typeface="楷体" charset="0"/>
                <a:ea typeface="楷体" charset="0"/>
                <a:cs typeface="楷体" charset="0"/>
              </a:rPr>
              <a:t>实验</a:t>
            </a:r>
            <a:r>
              <a:rPr lang="zh-CN" altLang="en-US" sz="2000" dirty="0">
                <a:solidFill>
                  <a:schemeClr val="tx1"/>
                </a:solidFill>
                <a:latin typeface="楷体" charset="0"/>
                <a:ea typeface="楷体" charset="0"/>
                <a:cs typeface="楷体" charset="0"/>
              </a:rPr>
              <a:t>结果</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零样本检索</a:t>
            </a:r>
            <a:endParaRPr lang="en-US" altLang="zh-CN"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zh-CN" altLang="en-US" dirty="0">
                <a:solidFill>
                  <a:schemeClr val="tx1"/>
                </a:solidFill>
                <a:latin typeface="楷体" charset="0"/>
                <a:ea typeface="楷体" charset="0"/>
                <a:cs typeface="楷体" charset="0"/>
              </a:rPr>
              <a:t>在</a:t>
            </a:r>
            <a:r>
              <a:rPr lang="en-US" altLang="zh-CN" dirty="0">
                <a:solidFill>
                  <a:schemeClr val="tx1"/>
                </a:solidFill>
                <a:latin typeface="楷体" charset="0"/>
                <a:ea typeface="楷体" charset="0"/>
                <a:cs typeface="楷体" charset="0"/>
              </a:rPr>
              <a:t>COCO</a:t>
            </a:r>
            <a:r>
              <a:rPr lang="zh-CN" altLang="en-US" dirty="0">
                <a:solidFill>
                  <a:schemeClr val="tx1"/>
                </a:solidFill>
                <a:latin typeface="楷体" charset="0"/>
                <a:ea typeface="楷体" charset="0"/>
                <a:cs typeface="楷体" charset="0"/>
              </a:rPr>
              <a:t>、</a:t>
            </a:r>
            <a:r>
              <a:rPr lang="en-US" altLang="zh-CN" dirty="0">
                <a:solidFill>
                  <a:schemeClr val="tx1"/>
                </a:solidFill>
                <a:latin typeface="楷体" charset="0"/>
                <a:ea typeface="楷体" charset="0"/>
                <a:cs typeface="楷体" charset="0"/>
              </a:rPr>
              <a:t>Flickr30K</a:t>
            </a:r>
            <a:r>
              <a:rPr lang="zh-CN" altLang="en-US" dirty="0">
                <a:solidFill>
                  <a:schemeClr val="tx1"/>
                </a:solidFill>
                <a:latin typeface="楷体" charset="0"/>
                <a:ea typeface="楷体" charset="0"/>
                <a:cs typeface="楷体" charset="0"/>
              </a:rPr>
              <a:t>上</a:t>
            </a:r>
            <a:r>
              <a:rPr lang="zh-CN" altLang="en-US" b="1" i="1" dirty="0">
                <a:solidFill>
                  <a:schemeClr val="tx1"/>
                </a:solidFill>
                <a:latin typeface="楷体" charset="0"/>
                <a:ea typeface="楷体" charset="0"/>
                <a:cs typeface="楷体" charset="0"/>
              </a:rPr>
              <a:t>明显优于之前</a:t>
            </a:r>
            <a:r>
              <a:rPr lang="en-US" altLang="zh-CN" b="1" i="1" dirty="0">
                <a:solidFill>
                  <a:schemeClr val="tx1"/>
                </a:solidFill>
                <a:latin typeface="楷体" charset="0"/>
                <a:ea typeface="楷体" charset="0"/>
                <a:cs typeface="楷体" charset="0"/>
              </a:rPr>
              <a:t>SOTA</a:t>
            </a:r>
            <a:r>
              <a:rPr lang="zh-CN" altLang="en-US" b="1" i="1" dirty="0">
                <a:solidFill>
                  <a:schemeClr val="tx1"/>
                </a:solidFill>
                <a:latin typeface="楷体" charset="0"/>
                <a:ea typeface="楷体" charset="0"/>
                <a:cs typeface="楷体" charset="0"/>
              </a:rPr>
              <a:t>模型</a:t>
            </a:r>
            <a:endParaRPr lang="en-US" altLang="zh-CN" b="1" i="1" baseline="-25000" dirty="0">
              <a:solidFill>
                <a:schemeClr val="tx1"/>
              </a:solidFill>
              <a:latin typeface="楷体" charset="0"/>
              <a:ea typeface="楷体" charset="0"/>
              <a:cs typeface="楷体" charset="0"/>
            </a:endParaRPr>
          </a:p>
          <a:p>
            <a:pPr lvl="0">
              <a:lnSpc>
                <a:spcPct val="200000"/>
              </a:lnSpc>
              <a:spcBef>
                <a:spcPts val="0"/>
              </a:spcBef>
              <a:spcAft>
                <a:spcPts val="0"/>
              </a:spcAft>
            </a:pPr>
            <a:endParaRPr lang="en-US" altLang="zh-CN" b="1" i="1" baseline="-25000" dirty="0">
              <a:solidFill>
                <a:schemeClr val="tx1"/>
              </a:solidFill>
              <a:latin typeface="楷体" charset="0"/>
              <a:ea typeface="楷体" charset="0"/>
              <a:cs typeface="楷体" charset="0"/>
            </a:endParaRPr>
          </a:p>
        </p:txBody>
      </p:sp>
      <p:pic>
        <p:nvPicPr>
          <p:cNvPr id="3" name="图片 2"/>
          <p:cNvPicPr>
            <a:picLocks noChangeAspect="1"/>
          </p:cNvPicPr>
          <p:nvPr/>
        </p:nvPicPr>
        <p:blipFill>
          <a:blip r:embed="rId3"/>
          <a:stretch>
            <a:fillRect/>
          </a:stretch>
        </p:blipFill>
        <p:spPr>
          <a:xfrm>
            <a:off x="1195705" y="3340735"/>
            <a:ext cx="9425305" cy="2406015"/>
          </a:xfrm>
          <a:prstGeom prst="rect">
            <a:avLst/>
          </a:prstGeom>
        </p:spPr>
      </p:pic>
      <p:sp>
        <p:nvSpPr>
          <p:cNvPr id="7" name="文本框 6"/>
          <p:cNvSpPr txBox="1"/>
          <p:nvPr/>
        </p:nvSpPr>
        <p:spPr>
          <a:xfrm>
            <a:off x="911225" y="5681345"/>
            <a:ext cx="9795510" cy="368300"/>
          </a:xfrm>
          <a:prstGeom prst="rect">
            <a:avLst/>
          </a:prstGeom>
          <a:noFill/>
        </p:spPr>
        <p:txBody>
          <a:bodyPr wrap="square" rtlCol="0">
            <a:spAutoFit/>
          </a:bodyPr>
          <a:p>
            <a:pPr algn="ctr"/>
            <a:r>
              <a:rPr lang="zh-CN" altLang="en-US">
                <a:latin typeface="楷体" charset="0"/>
                <a:ea typeface="楷体" charset="0"/>
                <a:cs typeface="楷体" charset="0"/>
              </a:rPr>
              <a:t>表</a:t>
            </a:r>
            <a:r>
              <a:rPr lang="en-US" altLang="zh-CN">
                <a:latin typeface="楷体" charset="0"/>
                <a:ea typeface="楷体" charset="0"/>
                <a:cs typeface="楷体" charset="0"/>
              </a:rPr>
              <a:t>3 </a:t>
            </a:r>
            <a:r>
              <a:rPr lang="zh-CN" altLang="en-US">
                <a:latin typeface="楷体" charset="0"/>
                <a:ea typeface="楷体" charset="0"/>
                <a:cs typeface="楷体" charset="0"/>
              </a:rPr>
              <a:t>零样本</a:t>
            </a:r>
            <a:r>
              <a:rPr lang="zh-CN" altLang="en-US">
                <a:latin typeface="楷体" charset="0"/>
                <a:ea typeface="楷体" charset="0"/>
                <a:cs typeface="楷体" charset="0"/>
              </a:rPr>
              <a:t>检索实验</a:t>
            </a:r>
            <a:r>
              <a:rPr lang="zh-CN" altLang="en-US">
                <a:latin typeface="楷体" charset="0"/>
                <a:ea typeface="楷体" charset="0"/>
                <a:cs typeface="楷体" charset="0"/>
              </a:rPr>
              <a:t>对比</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实验</a:t>
            </a:r>
            <a:r>
              <a:rPr lang="zh-CN" altLang="en-US" sz="2600">
                <a:solidFill>
                  <a:srgbClr val="2F3C4C"/>
                </a:solidFill>
                <a:latin typeface="HarmonyOS Sans SC Light" panose="00000600000000000000" charset="-122"/>
                <a:ea typeface="HarmonyOS Sans SC Light" panose="00000600000000000000" charset="-122"/>
              </a:rPr>
              <a:t>分析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14" name="Rectangle 4"/>
          <p:cNvSpPr/>
          <p:nvPr>
            <p:custDataLst>
              <p:tags r:id="rId2"/>
            </p:custDataLst>
          </p:nvPr>
        </p:nvSpPr>
        <p:spPr>
          <a:xfrm>
            <a:off x="441325" y="996315"/>
            <a:ext cx="1081913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solidFill>
                  <a:schemeClr val="tx1"/>
                </a:solidFill>
                <a:latin typeface="楷体" charset="0"/>
                <a:ea typeface="楷体" charset="0"/>
                <a:cs typeface="楷体" charset="0"/>
              </a:rPr>
              <a:t>实验</a:t>
            </a:r>
            <a:r>
              <a:rPr lang="zh-CN" altLang="en-US" sz="2000" dirty="0">
                <a:solidFill>
                  <a:schemeClr val="tx1"/>
                </a:solidFill>
                <a:latin typeface="楷体" charset="0"/>
                <a:ea typeface="楷体" charset="0"/>
                <a:cs typeface="楷体" charset="0"/>
              </a:rPr>
              <a:t>结果</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en-US" altLang="zh-CN" sz="2000" dirty="0">
                <a:solidFill>
                  <a:schemeClr val="tx1"/>
                </a:solidFill>
                <a:latin typeface="楷体" charset="0"/>
                <a:ea typeface="楷体" charset="0"/>
                <a:cs typeface="楷体" charset="0"/>
              </a:rPr>
              <a:t>Zero-Shot Classification</a:t>
            </a:r>
            <a:endParaRPr lang="en-US" altLang="zh-CN"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zh-CN" altLang="en-US" dirty="0">
                <a:solidFill>
                  <a:schemeClr val="tx1"/>
                </a:solidFill>
                <a:latin typeface="楷体" charset="0"/>
                <a:ea typeface="楷体" charset="0"/>
                <a:cs typeface="楷体" charset="0"/>
              </a:rPr>
              <a:t>在</a:t>
            </a:r>
            <a:r>
              <a:rPr lang="en-US" dirty="0">
                <a:solidFill>
                  <a:schemeClr val="tx1"/>
                </a:solidFill>
                <a:latin typeface="楷体" charset="0"/>
                <a:ea typeface="楷体" charset="0"/>
                <a:cs typeface="楷体" charset="0"/>
              </a:rPr>
              <a:t>10</a:t>
            </a:r>
            <a:r>
              <a:rPr lang="zh-CN" altLang="en-US" dirty="0">
                <a:solidFill>
                  <a:schemeClr val="tx1"/>
                </a:solidFill>
                <a:latin typeface="楷体" charset="0"/>
                <a:ea typeface="楷体" charset="0"/>
                <a:cs typeface="楷体" charset="0"/>
              </a:rPr>
              <a:t>个下游数据集中</a:t>
            </a:r>
            <a:r>
              <a:rPr lang="en-US" altLang="zh-CN" b="1" i="1" dirty="0">
                <a:solidFill>
                  <a:schemeClr val="tx1"/>
                </a:solidFill>
                <a:latin typeface="楷体" charset="0"/>
                <a:ea typeface="楷体" charset="0"/>
                <a:cs typeface="楷体" charset="0"/>
              </a:rPr>
              <a:t>5</a:t>
            </a:r>
            <a:r>
              <a:rPr lang="zh-CN" altLang="en-US" b="1" i="1" dirty="0">
                <a:solidFill>
                  <a:schemeClr val="tx1"/>
                </a:solidFill>
                <a:latin typeface="楷体" charset="0"/>
                <a:ea typeface="楷体" charset="0"/>
                <a:cs typeface="楷体" charset="0"/>
              </a:rPr>
              <a:t>个数据集取得</a:t>
            </a:r>
            <a:r>
              <a:rPr lang="en-US" altLang="zh-CN" b="1" i="1" dirty="0">
                <a:solidFill>
                  <a:schemeClr val="tx1"/>
                </a:solidFill>
                <a:latin typeface="楷体" charset="0"/>
                <a:ea typeface="楷体" charset="0"/>
                <a:cs typeface="楷体" charset="0"/>
              </a:rPr>
              <a:t>SOTA</a:t>
            </a:r>
            <a:r>
              <a:rPr lang="zh-CN" altLang="en-US" b="1" i="1" dirty="0">
                <a:solidFill>
                  <a:schemeClr val="tx1"/>
                </a:solidFill>
                <a:latin typeface="楷体" charset="0"/>
                <a:ea typeface="楷体" charset="0"/>
                <a:cs typeface="楷体" charset="0"/>
              </a:rPr>
              <a:t>结果，</a:t>
            </a:r>
            <a:r>
              <a:rPr lang="en-US" altLang="zh-CN" b="1" i="1" dirty="0">
                <a:solidFill>
                  <a:schemeClr val="tx1"/>
                </a:solidFill>
                <a:latin typeface="楷体" charset="0"/>
                <a:ea typeface="楷体" charset="0"/>
                <a:cs typeface="楷体" charset="0"/>
              </a:rPr>
              <a:t>4</a:t>
            </a:r>
            <a:r>
              <a:rPr lang="zh-CN" altLang="en-US" b="1" i="1" dirty="0">
                <a:solidFill>
                  <a:schemeClr val="tx1"/>
                </a:solidFill>
                <a:latin typeface="楷体" charset="0"/>
                <a:ea typeface="楷体" charset="0"/>
                <a:cs typeface="楷体" charset="0"/>
              </a:rPr>
              <a:t>个数据集取得次优结果，平均提升</a:t>
            </a:r>
            <a:r>
              <a:rPr lang="en-US" altLang="zh-CN" b="1" i="1" dirty="0">
                <a:solidFill>
                  <a:schemeClr val="tx1"/>
                </a:solidFill>
                <a:latin typeface="楷体" charset="0"/>
                <a:ea typeface="楷体" charset="0"/>
                <a:cs typeface="楷体" charset="0"/>
              </a:rPr>
              <a:t>2.7%</a:t>
            </a:r>
            <a:endParaRPr lang="en-US" altLang="zh-CN" b="1" i="1" dirty="0">
              <a:solidFill>
                <a:schemeClr val="tx1"/>
              </a:solidFill>
              <a:latin typeface="楷体" charset="0"/>
              <a:ea typeface="楷体" charset="0"/>
              <a:cs typeface="楷体" charset="0"/>
            </a:endParaRPr>
          </a:p>
        </p:txBody>
      </p:sp>
      <p:pic>
        <p:nvPicPr>
          <p:cNvPr id="6" name="图片 5"/>
          <p:cNvPicPr>
            <a:picLocks noChangeAspect="1"/>
          </p:cNvPicPr>
          <p:nvPr/>
        </p:nvPicPr>
        <p:blipFill>
          <a:blip r:embed="rId3"/>
          <a:stretch>
            <a:fillRect/>
          </a:stretch>
        </p:blipFill>
        <p:spPr>
          <a:xfrm>
            <a:off x="900430" y="3119755"/>
            <a:ext cx="9761220" cy="2761615"/>
          </a:xfrm>
          <a:prstGeom prst="rect">
            <a:avLst/>
          </a:prstGeom>
        </p:spPr>
      </p:pic>
      <p:sp>
        <p:nvSpPr>
          <p:cNvPr id="7" name="文本框 6"/>
          <p:cNvSpPr txBox="1"/>
          <p:nvPr/>
        </p:nvSpPr>
        <p:spPr>
          <a:xfrm>
            <a:off x="911225" y="5876925"/>
            <a:ext cx="9795510" cy="368300"/>
          </a:xfrm>
          <a:prstGeom prst="rect">
            <a:avLst/>
          </a:prstGeom>
          <a:noFill/>
        </p:spPr>
        <p:txBody>
          <a:bodyPr wrap="square" rtlCol="0">
            <a:spAutoFit/>
          </a:bodyPr>
          <a:p>
            <a:pPr algn="ctr"/>
            <a:r>
              <a:rPr lang="zh-CN" altLang="en-US">
                <a:latin typeface="楷体" charset="0"/>
                <a:ea typeface="楷体" charset="0"/>
                <a:cs typeface="楷体" charset="0"/>
              </a:rPr>
              <a:t>表</a:t>
            </a:r>
            <a:r>
              <a:rPr lang="en-US" altLang="zh-CN">
                <a:latin typeface="楷体" charset="0"/>
                <a:ea typeface="楷体" charset="0"/>
                <a:cs typeface="楷体" charset="0"/>
              </a:rPr>
              <a:t>4 </a:t>
            </a:r>
            <a:r>
              <a:rPr lang="zh-CN" altLang="en-US">
                <a:latin typeface="楷体" charset="0"/>
                <a:ea typeface="楷体" charset="0"/>
                <a:cs typeface="楷体" charset="0"/>
              </a:rPr>
              <a:t>零样本</a:t>
            </a:r>
            <a:r>
              <a:rPr lang="zh-CN" altLang="en-US">
                <a:latin typeface="楷体" charset="0"/>
                <a:ea typeface="楷体" charset="0"/>
                <a:cs typeface="楷体" charset="0"/>
              </a:rPr>
              <a:t>分类实验</a:t>
            </a:r>
            <a:r>
              <a:rPr lang="zh-CN" altLang="en-US">
                <a:latin typeface="楷体" charset="0"/>
                <a:ea typeface="楷体" charset="0"/>
                <a:cs typeface="楷体" charset="0"/>
              </a:rPr>
              <a:t>对比</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实验</a:t>
            </a:r>
            <a:r>
              <a:rPr lang="zh-CN" altLang="en-US" sz="2600">
                <a:solidFill>
                  <a:srgbClr val="2F3C4C"/>
                </a:solidFill>
                <a:latin typeface="HarmonyOS Sans SC Light" panose="00000600000000000000" charset="-122"/>
                <a:ea typeface="HarmonyOS Sans SC Light" panose="00000600000000000000" charset="-122"/>
              </a:rPr>
              <a:t>分析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14" name="Rectangle 4"/>
          <p:cNvSpPr/>
          <p:nvPr>
            <p:custDataLst>
              <p:tags r:id="rId2"/>
            </p:custDataLst>
          </p:nvPr>
        </p:nvSpPr>
        <p:spPr>
          <a:xfrm>
            <a:off x="441325" y="996315"/>
            <a:ext cx="1081913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solidFill>
                  <a:schemeClr val="tx1"/>
                </a:solidFill>
                <a:latin typeface="楷体" charset="0"/>
                <a:ea typeface="楷体" charset="0"/>
                <a:cs typeface="楷体" charset="0"/>
              </a:rPr>
              <a:t>实验</a:t>
            </a:r>
            <a:r>
              <a:rPr lang="zh-CN" altLang="en-US" sz="2000" dirty="0">
                <a:solidFill>
                  <a:schemeClr val="tx1"/>
                </a:solidFill>
                <a:latin typeface="楷体" charset="0"/>
                <a:ea typeface="楷体" charset="0"/>
                <a:cs typeface="楷体" charset="0"/>
              </a:rPr>
              <a:t>结果</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en-US" altLang="zh-CN" sz="2000" dirty="0">
                <a:solidFill>
                  <a:schemeClr val="tx1"/>
                </a:solidFill>
                <a:latin typeface="楷体" charset="0"/>
                <a:ea typeface="楷体" charset="0"/>
                <a:cs typeface="楷体" charset="0"/>
              </a:rPr>
              <a:t>Zero-Shot Roubstness</a:t>
            </a:r>
            <a:endParaRPr lang="en-US" altLang="zh-CN"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zh-CN" altLang="en-US" dirty="0">
                <a:solidFill>
                  <a:schemeClr val="tx1"/>
                </a:solidFill>
                <a:latin typeface="楷体" charset="0"/>
                <a:ea typeface="楷体" charset="0"/>
                <a:cs typeface="楷体" charset="0"/>
              </a:rPr>
              <a:t>在</a:t>
            </a:r>
            <a:r>
              <a:rPr lang="en-US" altLang="zh-CN" dirty="0">
                <a:solidFill>
                  <a:schemeClr val="tx1"/>
                </a:solidFill>
                <a:latin typeface="楷体" charset="0"/>
                <a:ea typeface="楷体" charset="0"/>
                <a:cs typeface="楷体" charset="0"/>
              </a:rPr>
              <a:t>IN-V2、IN-A</a:t>
            </a:r>
            <a:r>
              <a:rPr lang="zh-CN" altLang="en-US" dirty="0">
                <a:solidFill>
                  <a:schemeClr val="tx1"/>
                </a:solidFill>
                <a:latin typeface="楷体" charset="0"/>
                <a:ea typeface="楷体" charset="0"/>
                <a:cs typeface="楷体" charset="0"/>
              </a:rPr>
              <a:t>、</a:t>
            </a:r>
            <a:r>
              <a:rPr lang="en-US" altLang="zh-CN" dirty="0">
                <a:solidFill>
                  <a:schemeClr val="tx1"/>
                </a:solidFill>
                <a:latin typeface="楷体" charset="0"/>
                <a:ea typeface="楷体" charset="0"/>
                <a:cs typeface="楷体" charset="0"/>
              </a:rPr>
              <a:t>IN-R</a:t>
            </a:r>
            <a:r>
              <a:rPr lang="zh-CN" altLang="en-US" dirty="0">
                <a:solidFill>
                  <a:schemeClr val="tx1"/>
                </a:solidFill>
                <a:latin typeface="楷体" charset="0"/>
                <a:ea typeface="楷体" charset="0"/>
                <a:cs typeface="楷体" charset="0"/>
              </a:rPr>
              <a:t>、</a:t>
            </a:r>
            <a:r>
              <a:rPr lang="en-US" altLang="zh-CN" dirty="0">
                <a:solidFill>
                  <a:schemeClr val="tx1"/>
                </a:solidFill>
                <a:latin typeface="楷体" charset="0"/>
                <a:ea typeface="楷体" charset="0"/>
                <a:cs typeface="楷体" charset="0"/>
              </a:rPr>
              <a:t>IN-Sketch</a:t>
            </a:r>
            <a:r>
              <a:rPr lang="zh-CN" altLang="en-US" dirty="0">
                <a:solidFill>
                  <a:schemeClr val="tx1"/>
                </a:solidFill>
                <a:latin typeface="楷体" charset="0"/>
                <a:ea typeface="楷体" charset="0"/>
                <a:cs typeface="楷体" charset="0"/>
              </a:rPr>
              <a:t>四个数据集上</a:t>
            </a:r>
            <a:r>
              <a:rPr lang="zh-CN" altLang="en-US" b="1" i="1" dirty="0">
                <a:solidFill>
                  <a:schemeClr val="tx1"/>
                </a:solidFill>
                <a:latin typeface="楷体" charset="0"/>
                <a:ea typeface="楷体" charset="0"/>
                <a:cs typeface="楷体" charset="0"/>
              </a:rPr>
              <a:t>均优于之前</a:t>
            </a:r>
            <a:r>
              <a:rPr lang="en-US" altLang="zh-CN" b="1" i="1" dirty="0">
                <a:solidFill>
                  <a:schemeClr val="tx1"/>
                </a:solidFill>
                <a:latin typeface="楷体" charset="0"/>
                <a:ea typeface="楷体" charset="0"/>
                <a:cs typeface="楷体" charset="0"/>
              </a:rPr>
              <a:t>SOTA</a:t>
            </a:r>
            <a:r>
              <a:rPr lang="zh-CN" altLang="en-US" b="1" i="1" dirty="0">
                <a:solidFill>
                  <a:schemeClr val="tx1"/>
                </a:solidFill>
                <a:latin typeface="楷体" charset="0"/>
                <a:ea typeface="楷体" charset="0"/>
                <a:cs typeface="楷体" charset="0"/>
              </a:rPr>
              <a:t>模型，平均提升</a:t>
            </a:r>
            <a:r>
              <a:rPr lang="en-US" altLang="zh-CN" b="1" i="1" dirty="0">
                <a:solidFill>
                  <a:schemeClr val="tx1"/>
                </a:solidFill>
                <a:latin typeface="楷体" charset="0"/>
                <a:ea typeface="楷体" charset="0"/>
                <a:cs typeface="楷体" charset="0"/>
              </a:rPr>
              <a:t>2%</a:t>
            </a:r>
            <a:endParaRPr lang="en-US" altLang="zh-CN" b="1" i="1" dirty="0">
              <a:solidFill>
                <a:schemeClr val="tx1"/>
              </a:solidFill>
              <a:latin typeface="楷体" charset="0"/>
              <a:ea typeface="楷体" charset="0"/>
              <a:cs typeface="楷体" charset="0"/>
            </a:endParaRPr>
          </a:p>
        </p:txBody>
      </p:sp>
      <p:pic>
        <p:nvPicPr>
          <p:cNvPr id="2" name="图片 1"/>
          <p:cNvPicPr>
            <a:picLocks noChangeAspect="1"/>
          </p:cNvPicPr>
          <p:nvPr/>
        </p:nvPicPr>
        <p:blipFill>
          <a:blip r:embed="rId3"/>
          <a:stretch>
            <a:fillRect/>
          </a:stretch>
        </p:blipFill>
        <p:spPr>
          <a:xfrm>
            <a:off x="2083435" y="3261995"/>
            <a:ext cx="7384415" cy="1329690"/>
          </a:xfrm>
          <a:prstGeom prst="rect">
            <a:avLst/>
          </a:prstGeom>
        </p:spPr>
      </p:pic>
      <p:sp>
        <p:nvSpPr>
          <p:cNvPr id="7" name="文本框 6"/>
          <p:cNvSpPr txBox="1"/>
          <p:nvPr/>
        </p:nvSpPr>
        <p:spPr>
          <a:xfrm>
            <a:off x="911225" y="4559935"/>
            <a:ext cx="9795510" cy="368300"/>
          </a:xfrm>
          <a:prstGeom prst="rect">
            <a:avLst/>
          </a:prstGeom>
          <a:noFill/>
        </p:spPr>
        <p:txBody>
          <a:bodyPr wrap="square" rtlCol="0">
            <a:spAutoFit/>
          </a:bodyPr>
          <a:p>
            <a:pPr algn="ctr"/>
            <a:r>
              <a:rPr lang="zh-CN" altLang="en-US">
                <a:latin typeface="楷体" charset="0"/>
                <a:ea typeface="楷体" charset="0"/>
                <a:cs typeface="楷体" charset="0"/>
              </a:rPr>
              <a:t>表</a:t>
            </a:r>
            <a:r>
              <a:rPr lang="en-US" altLang="zh-CN">
                <a:latin typeface="楷体" charset="0"/>
                <a:ea typeface="楷体" charset="0"/>
                <a:cs typeface="楷体" charset="0"/>
              </a:rPr>
              <a:t>5 </a:t>
            </a:r>
            <a:r>
              <a:rPr lang="zh-CN" altLang="en-US">
                <a:latin typeface="楷体" charset="0"/>
                <a:ea typeface="楷体" charset="0"/>
                <a:cs typeface="楷体" charset="0"/>
              </a:rPr>
              <a:t>鲁棒性实验</a:t>
            </a:r>
            <a:r>
              <a:rPr lang="zh-CN" altLang="en-US">
                <a:latin typeface="楷体" charset="0"/>
                <a:ea typeface="楷体" charset="0"/>
                <a:cs typeface="楷体" charset="0"/>
              </a:rPr>
              <a:t>对比</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实验</a:t>
            </a:r>
            <a:r>
              <a:rPr lang="zh-CN" altLang="en-US" sz="2600">
                <a:solidFill>
                  <a:srgbClr val="2F3C4C"/>
                </a:solidFill>
                <a:latin typeface="HarmonyOS Sans SC Light" panose="00000600000000000000" charset="-122"/>
                <a:ea typeface="HarmonyOS Sans SC Light" panose="00000600000000000000" charset="-122"/>
              </a:rPr>
              <a:t>分析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14" name="Rectangle 4"/>
          <p:cNvSpPr/>
          <p:nvPr>
            <p:custDataLst>
              <p:tags r:id="rId2"/>
            </p:custDataLst>
          </p:nvPr>
        </p:nvSpPr>
        <p:spPr>
          <a:xfrm>
            <a:off x="441325" y="996315"/>
            <a:ext cx="1081913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solidFill>
                  <a:schemeClr val="tx1"/>
                </a:solidFill>
                <a:latin typeface="楷体" charset="0"/>
                <a:ea typeface="楷体" charset="0"/>
                <a:cs typeface="楷体" charset="0"/>
              </a:rPr>
              <a:t>实验</a:t>
            </a:r>
            <a:r>
              <a:rPr lang="zh-CN" altLang="en-US" sz="2000" dirty="0">
                <a:solidFill>
                  <a:schemeClr val="tx1"/>
                </a:solidFill>
                <a:latin typeface="楷体" charset="0"/>
                <a:ea typeface="楷体" charset="0"/>
                <a:cs typeface="楷体" charset="0"/>
              </a:rPr>
              <a:t>分析</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en-US" altLang="zh-CN" sz="2000" dirty="0">
                <a:solidFill>
                  <a:schemeClr val="tx1"/>
                </a:solidFill>
                <a:latin typeface="楷体" charset="0"/>
                <a:ea typeface="楷体" charset="0"/>
                <a:cs typeface="楷体" charset="0"/>
              </a:rPr>
              <a:t>Model &amp; Data Scaling</a:t>
            </a:r>
            <a:endParaRPr lang="en-US" altLang="zh-CN"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en-US" dirty="0">
                <a:solidFill>
                  <a:schemeClr val="tx1"/>
                </a:solidFill>
                <a:latin typeface="楷体" charset="0"/>
                <a:ea typeface="楷体" charset="0"/>
                <a:cs typeface="楷体" charset="0"/>
              </a:rPr>
              <a:t>RWKV-CLIP</a:t>
            </a:r>
            <a:r>
              <a:rPr lang="zh-CN" altLang="en-US" dirty="0">
                <a:solidFill>
                  <a:schemeClr val="tx1"/>
                </a:solidFill>
                <a:latin typeface="楷体" charset="0"/>
                <a:ea typeface="楷体" charset="0"/>
                <a:cs typeface="楷体" charset="0"/>
              </a:rPr>
              <a:t>具有</a:t>
            </a:r>
            <a:r>
              <a:rPr lang="zh-CN" altLang="en-US" b="1" i="1" dirty="0">
                <a:solidFill>
                  <a:schemeClr val="tx1"/>
                </a:solidFill>
                <a:latin typeface="楷体" charset="0"/>
                <a:ea typeface="楷体" charset="0"/>
                <a:cs typeface="楷体" charset="0"/>
              </a:rPr>
              <a:t>良好的</a:t>
            </a:r>
            <a:r>
              <a:rPr lang="en-US" altLang="zh-CN" b="1" i="1" dirty="0">
                <a:solidFill>
                  <a:schemeClr val="tx1"/>
                </a:solidFill>
                <a:latin typeface="楷体" charset="0"/>
                <a:ea typeface="楷体" charset="0"/>
                <a:cs typeface="楷体" charset="0"/>
              </a:rPr>
              <a:t>Scale</a:t>
            </a:r>
            <a:r>
              <a:rPr lang="zh-CN" altLang="en-US" b="1" i="1" dirty="0">
                <a:solidFill>
                  <a:schemeClr val="tx1"/>
                </a:solidFill>
                <a:latin typeface="楷体" charset="0"/>
                <a:ea typeface="楷体" charset="0"/>
                <a:cs typeface="楷体" charset="0"/>
              </a:rPr>
              <a:t>能力</a:t>
            </a:r>
            <a:endParaRPr lang="zh-CN" altLang="en-US" b="1" i="1" dirty="0">
              <a:solidFill>
                <a:schemeClr val="tx1"/>
              </a:solidFill>
              <a:latin typeface="楷体" charset="0"/>
              <a:ea typeface="楷体" charset="0"/>
              <a:cs typeface="楷体" charset="0"/>
            </a:endParaRPr>
          </a:p>
        </p:txBody>
      </p:sp>
      <p:pic>
        <p:nvPicPr>
          <p:cNvPr id="3" name="图片 2"/>
          <p:cNvPicPr>
            <a:picLocks noChangeAspect="1"/>
          </p:cNvPicPr>
          <p:nvPr/>
        </p:nvPicPr>
        <p:blipFill>
          <a:blip r:embed="rId3"/>
          <a:stretch>
            <a:fillRect/>
          </a:stretch>
        </p:blipFill>
        <p:spPr>
          <a:xfrm>
            <a:off x="572770" y="3114040"/>
            <a:ext cx="10679430" cy="2781300"/>
          </a:xfrm>
          <a:prstGeom prst="rect">
            <a:avLst/>
          </a:prstGeom>
        </p:spPr>
      </p:pic>
      <p:sp>
        <p:nvSpPr>
          <p:cNvPr id="4" name="文本框 3"/>
          <p:cNvSpPr txBox="1"/>
          <p:nvPr/>
        </p:nvSpPr>
        <p:spPr>
          <a:xfrm>
            <a:off x="572770" y="5895340"/>
            <a:ext cx="3545840" cy="245110"/>
          </a:xfrm>
          <a:prstGeom prst="rect">
            <a:avLst/>
          </a:prstGeom>
          <a:noFill/>
        </p:spPr>
        <p:txBody>
          <a:bodyPr wrap="square" rtlCol="0">
            <a:spAutoFit/>
          </a:bodyPr>
          <a:p>
            <a:pPr algn="l"/>
            <a:r>
              <a:rPr lang="en-US" altLang="zh-CN" sz="1000">
                <a:latin typeface="Comic Sans MS Regular" panose="030F0902030302020204" charset="0"/>
                <a:cs typeface="Comic Sans MS Regular" panose="030F0902030302020204" charset="0"/>
              </a:rPr>
              <a:t>(a)  RWKV-CLIP-B/32 vs. ALIP-ViT-B/32 on LAION10M</a:t>
            </a:r>
            <a:endParaRPr lang="en-US" altLang="zh-CN" sz="1000">
              <a:latin typeface="Comic Sans MS Regular" panose="030F0902030302020204" charset="0"/>
              <a:cs typeface="Comic Sans MS Regular" panose="030F0902030302020204" charset="0"/>
            </a:endParaRPr>
          </a:p>
        </p:txBody>
      </p:sp>
      <p:sp>
        <p:nvSpPr>
          <p:cNvPr id="6" name="文本框 5"/>
          <p:cNvSpPr txBox="1"/>
          <p:nvPr/>
        </p:nvSpPr>
        <p:spPr>
          <a:xfrm>
            <a:off x="4245610" y="5895340"/>
            <a:ext cx="3545840" cy="245110"/>
          </a:xfrm>
          <a:prstGeom prst="rect">
            <a:avLst/>
          </a:prstGeom>
          <a:noFill/>
        </p:spPr>
        <p:txBody>
          <a:bodyPr wrap="square" rtlCol="0">
            <a:spAutoFit/>
          </a:bodyPr>
          <a:p>
            <a:pPr algn="l"/>
            <a:r>
              <a:rPr lang="en-US" altLang="zh-CN" sz="1000">
                <a:latin typeface="Comic Sans MS Regular" panose="030F0902030302020204" charset="0"/>
                <a:cs typeface="Comic Sans MS Regular" panose="030F0902030302020204" charset="0"/>
              </a:rPr>
              <a:t>(b)  RWKV-CLIP-B/16 vs. ALIP-ViT-B/16 on LAION10M</a:t>
            </a:r>
            <a:endParaRPr lang="en-US" altLang="zh-CN" sz="1000">
              <a:latin typeface="Comic Sans MS Regular" panose="030F0902030302020204" charset="0"/>
              <a:cs typeface="Comic Sans MS Regular" panose="030F0902030302020204" charset="0"/>
            </a:endParaRPr>
          </a:p>
        </p:txBody>
      </p:sp>
      <p:sp>
        <p:nvSpPr>
          <p:cNvPr id="7" name="文本框 6"/>
          <p:cNvSpPr txBox="1"/>
          <p:nvPr/>
        </p:nvSpPr>
        <p:spPr>
          <a:xfrm>
            <a:off x="7791450" y="5895340"/>
            <a:ext cx="3545840" cy="245110"/>
          </a:xfrm>
          <a:prstGeom prst="rect">
            <a:avLst/>
          </a:prstGeom>
          <a:noFill/>
        </p:spPr>
        <p:txBody>
          <a:bodyPr wrap="square" rtlCol="0">
            <a:spAutoFit/>
          </a:bodyPr>
          <a:p>
            <a:pPr algn="l"/>
            <a:r>
              <a:rPr lang="en-US" altLang="zh-CN" sz="1000">
                <a:latin typeface="Comic Sans MS Regular" panose="030F0902030302020204" charset="0"/>
                <a:cs typeface="Comic Sans MS Regular" panose="030F0902030302020204" charset="0"/>
              </a:rPr>
              <a:t>(c)  RWKV-CLIP-B/32 vs. ALIP-ViT-B/32 on LAION30M</a:t>
            </a:r>
            <a:endParaRPr lang="en-US" altLang="zh-CN" sz="1000">
              <a:latin typeface="Comic Sans MS Regular" panose="030F0902030302020204" charset="0"/>
              <a:cs typeface="Comic Sans MS Regular" panose="030F0902030302020204" charset="0"/>
            </a:endParaRPr>
          </a:p>
        </p:txBody>
      </p:sp>
      <p:sp>
        <p:nvSpPr>
          <p:cNvPr id="8" name="文本框 7"/>
          <p:cNvSpPr txBox="1"/>
          <p:nvPr/>
        </p:nvSpPr>
        <p:spPr>
          <a:xfrm>
            <a:off x="911225" y="6176645"/>
            <a:ext cx="9795510" cy="368300"/>
          </a:xfrm>
          <a:prstGeom prst="rect">
            <a:avLst/>
          </a:prstGeom>
          <a:noFill/>
        </p:spPr>
        <p:txBody>
          <a:bodyPr wrap="square" rtlCol="0">
            <a:spAutoFit/>
          </a:bodyPr>
          <a:p>
            <a:pPr algn="ctr"/>
            <a:r>
              <a:rPr lang="zh-CN" altLang="en-US">
                <a:latin typeface="楷体" charset="0"/>
                <a:ea typeface="楷体" charset="0"/>
                <a:cs typeface="楷体" charset="0"/>
              </a:rPr>
              <a:t>图</a:t>
            </a:r>
            <a:r>
              <a:rPr lang="en-US" altLang="zh-CN">
                <a:latin typeface="楷体" charset="0"/>
                <a:ea typeface="楷体" charset="0"/>
                <a:cs typeface="楷体" charset="0"/>
              </a:rPr>
              <a:t>5 LAION10M</a:t>
            </a:r>
            <a:r>
              <a:rPr lang="zh-CN" altLang="en-US">
                <a:latin typeface="楷体" charset="0"/>
                <a:ea typeface="楷体" charset="0"/>
                <a:cs typeface="楷体" charset="0"/>
              </a:rPr>
              <a:t>和</a:t>
            </a:r>
            <a:r>
              <a:rPr lang="en-US" altLang="zh-CN">
                <a:latin typeface="楷体" charset="0"/>
                <a:ea typeface="楷体" charset="0"/>
                <a:cs typeface="楷体" charset="0"/>
              </a:rPr>
              <a:t>30M</a:t>
            </a:r>
            <a:r>
              <a:rPr lang="zh-CN" altLang="en-US">
                <a:latin typeface="楷体" charset="0"/>
                <a:ea typeface="楷体" charset="0"/>
                <a:cs typeface="楷体" charset="0"/>
              </a:rPr>
              <a:t>下不同模型性能</a:t>
            </a:r>
            <a:r>
              <a:rPr lang="zh-CN" altLang="en-US">
                <a:latin typeface="楷体" charset="0"/>
                <a:ea typeface="楷体" charset="0"/>
                <a:cs typeface="楷体" charset="0"/>
              </a:rPr>
              <a:t>对比</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实验</a:t>
            </a:r>
            <a:r>
              <a:rPr lang="zh-CN" altLang="en-US" sz="2600">
                <a:solidFill>
                  <a:srgbClr val="2F3C4C"/>
                </a:solidFill>
                <a:latin typeface="HarmonyOS Sans SC Light" panose="00000600000000000000" charset="-122"/>
                <a:ea typeface="HarmonyOS Sans SC Light" panose="00000600000000000000" charset="-122"/>
              </a:rPr>
              <a:t>分析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14" name="Rectangle 4"/>
          <p:cNvSpPr/>
          <p:nvPr>
            <p:custDataLst>
              <p:tags r:id="rId2"/>
            </p:custDataLst>
          </p:nvPr>
        </p:nvSpPr>
        <p:spPr>
          <a:xfrm>
            <a:off x="441325" y="996315"/>
            <a:ext cx="1081913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solidFill>
                  <a:schemeClr val="tx1"/>
                </a:solidFill>
                <a:latin typeface="楷体" charset="0"/>
                <a:ea typeface="楷体" charset="0"/>
                <a:cs typeface="楷体" charset="0"/>
              </a:rPr>
              <a:t>实验</a:t>
            </a:r>
            <a:r>
              <a:rPr lang="zh-CN" altLang="en-US" sz="2000" dirty="0">
                <a:solidFill>
                  <a:schemeClr val="tx1"/>
                </a:solidFill>
                <a:latin typeface="楷体" charset="0"/>
                <a:ea typeface="楷体" charset="0"/>
                <a:cs typeface="楷体" charset="0"/>
              </a:rPr>
              <a:t>分析</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en-US" altLang="zh-CN" sz="2000" dirty="0">
                <a:solidFill>
                  <a:schemeClr val="tx1"/>
                </a:solidFill>
                <a:latin typeface="楷体" charset="0"/>
                <a:ea typeface="楷体" charset="0"/>
                <a:cs typeface="楷体" charset="0"/>
              </a:rPr>
              <a:t>RWKV v.s. ViT</a:t>
            </a:r>
            <a:r>
              <a:rPr lang="zh-CN" altLang="en-US" sz="2000" dirty="0">
                <a:solidFill>
                  <a:schemeClr val="tx1"/>
                </a:solidFill>
                <a:latin typeface="楷体" charset="0"/>
                <a:ea typeface="楷体" charset="0"/>
                <a:cs typeface="楷体" charset="0"/>
              </a:rPr>
              <a:t>消融</a:t>
            </a:r>
            <a:endParaRPr lang="zh-CN" altLang="en-US"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en-US" altLang="zh-CN" dirty="0">
                <a:solidFill>
                  <a:schemeClr val="tx1"/>
                </a:solidFill>
                <a:latin typeface="楷体" charset="0"/>
                <a:ea typeface="楷体" charset="0"/>
                <a:cs typeface="楷体" charset="0"/>
              </a:rPr>
              <a:t>RWKV</a:t>
            </a:r>
            <a:r>
              <a:rPr lang="zh-CN" altLang="en-US" dirty="0">
                <a:solidFill>
                  <a:schemeClr val="tx1"/>
                </a:solidFill>
                <a:latin typeface="楷体" charset="0"/>
                <a:ea typeface="楷体" charset="0"/>
                <a:cs typeface="楷体" charset="0"/>
              </a:rPr>
              <a:t>的图文</a:t>
            </a:r>
            <a:r>
              <a:rPr lang="zh-CN" altLang="en-US" b="1" i="1" dirty="0">
                <a:solidFill>
                  <a:schemeClr val="tx1"/>
                </a:solidFill>
                <a:latin typeface="楷体" charset="0"/>
                <a:ea typeface="楷体" charset="0"/>
                <a:cs typeface="楷体" charset="0"/>
              </a:rPr>
              <a:t>表征学习能力优于</a:t>
            </a:r>
            <a:r>
              <a:rPr lang="en-US" altLang="zh-CN" b="1" i="1" dirty="0">
                <a:solidFill>
                  <a:schemeClr val="tx1"/>
                </a:solidFill>
                <a:latin typeface="楷体" charset="0"/>
                <a:ea typeface="楷体" charset="0"/>
                <a:cs typeface="楷体" charset="0"/>
              </a:rPr>
              <a:t>Transformer</a:t>
            </a:r>
            <a:endParaRPr lang="en-US" altLang="zh-CN"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endParaRPr lang="en-US" altLang="zh-CN"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特征</a:t>
            </a:r>
            <a:r>
              <a:rPr lang="zh-CN" altLang="en-US" sz="2000" dirty="0">
                <a:solidFill>
                  <a:schemeClr val="tx1"/>
                </a:solidFill>
                <a:latin typeface="楷体" charset="0"/>
                <a:ea typeface="楷体" charset="0"/>
                <a:cs typeface="楷体" charset="0"/>
              </a:rPr>
              <a:t>对齐分析</a:t>
            </a:r>
            <a:endParaRPr lang="zh-CN" altLang="en-US"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en-US" altLang="zh-CN" dirty="0">
                <a:solidFill>
                  <a:schemeClr val="tx1"/>
                </a:solidFill>
                <a:latin typeface="楷体" charset="0"/>
                <a:ea typeface="楷体" charset="0"/>
                <a:cs typeface="楷体" charset="0"/>
              </a:rPr>
              <a:t>RWKV-CLIP</a:t>
            </a:r>
            <a:r>
              <a:rPr lang="zh-CN" altLang="en-US" dirty="0">
                <a:solidFill>
                  <a:schemeClr val="tx1"/>
                </a:solidFill>
                <a:latin typeface="楷体" charset="0"/>
                <a:ea typeface="楷体" charset="0"/>
                <a:cs typeface="楷体" charset="0"/>
              </a:rPr>
              <a:t>具有</a:t>
            </a:r>
            <a:r>
              <a:rPr lang="zh-CN" altLang="en-US" b="1" i="1" dirty="0">
                <a:solidFill>
                  <a:schemeClr val="tx1"/>
                </a:solidFill>
                <a:latin typeface="楷体" charset="0"/>
                <a:ea typeface="楷体" charset="0"/>
                <a:cs typeface="楷体" charset="0"/>
              </a:rPr>
              <a:t>更强的跨模态对齐能力</a:t>
            </a:r>
            <a:endParaRPr lang="en-US" altLang="zh-CN"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endParaRPr lang="en-US" altLang="zh-CN" dirty="0">
              <a:solidFill>
                <a:schemeClr val="tx1"/>
              </a:solidFill>
              <a:latin typeface="楷体" charset="0"/>
              <a:ea typeface="楷体" charset="0"/>
              <a:cs typeface="楷体" charset="0"/>
            </a:endParaRPr>
          </a:p>
        </p:txBody>
      </p:sp>
      <p:pic>
        <p:nvPicPr>
          <p:cNvPr id="2" name="图片 1"/>
          <p:cNvPicPr>
            <a:picLocks noChangeAspect="1"/>
          </p:cNvPicPr>
          <p:nvPr/>
        </p:nvPicPr>
        <p:blipFill>
          <a:blip r:embed="rId3"/>
          <a:stretch>
            <a:fillRect/>
          </a:stretch>
        </p:blipFill>
        <p:spPr>
          <a:xfrm>
            <a:off x="5982970" y="1708150"/>
            <a:ext cx="4860925" cy="1369695"/>
          </a:xfrm>
          <a:prstGeom prst="rect">
            <a:avLst/>
          </a:prstGeom>
        </p:spPr>
      </p:pic>
      <p:sp>
        <p:nvSpPr>
          <p:cNvPr id="7" name="文本框 6"/>
          <p:cNvSpPr txBox="1"/>
          <p:nvPr/>
        </p:nvSpPr>
        <p:spPr>
          <a:xfrm>
            <a:off x="7091680" y="3077845"/>
            <a:ext cx="2643505" cy="368300"/>
          </a:xfrm>
          <a:prstGeom prst="rect">
            <a:avLst/>
          </a:prstGeom>
          <a:noFill/>
        </p:spPr>
        <p:txBody>
          <a:bodyPr wrap="square" rtlCol="0">
            <a:spAutoFit/>
          </a:bodyPr>
          <a:p>
            <a:pPr algn="ctr"/>
            <a:r>
              <a:rPr lang="zh-CN" altLang="en-US">
                <a:latin typeface="楷体" charset="0"/>
                <a:ea typeface="楷体" charset="0"/>
                <a:cs typeface="楷体" charset="0"/>
              </a:rPr>
              <a:t>表</a:t>
            </a:r>
            <a:r>
              <a:rPr lang="en-US" altLang="zh-CN">
                <a:latin typeface="楷体" charset="0"/>
                <a:ea typeface="楷体" charset="0"/>
                <a:cs typeface="楷体" charset="0"/>
              </a:rPr>
              <a:t>6 </a:t>
            </a:r>
            <a:r>
              <a:rPr lang="zh-CN" altLang="en-US">
                <a:latin typeface="楷体" charset="0"/>
                <a:ea typeface="楷体" charset="0"/>
                <a:cs typeface="楷体" charset="0"/>
              </a:rPr>
              <a:t>模型结构</a:t>
            </a:r>
            <a:r>
              <a:rPr lang="zh-CN" altLang="en-US">
                <a:latin typeface="楷体" charset="0"/>
                <a:ea typeface="楷体" charset="0"/>
                <a:cs typeface="楷体" charset="0"/>
              </a:rPr>
              <a:t>消融</a:t>
            </a:r>
            <a:endParaRPr lang="zh-CN" altLang="en-US">
              <a:latin typeface="楷体" charset="0"/>
              <a:ea typeface="楷体" charset="0"/>
              <a:cs typeface="楷体" charset="0"/>
            </a:endParaRPr>
          </a:p>
        </p:txBody>
      </p:sp>
      <p:pic>
        <p:nvPicPr>
          <p:cNvPr id="4" name="图片 3"/>
          <p:cNvPicPr>
            <a:picLocks noChangeAspect="1"/>
          </p:cNvPicPr>
          <p:nvPr/>
        </p:nvPicPr>
        <p:blipFill>
          <a:blip r:embed="rId4"/>
          <a:stretch>
            <a:fillRect/>
          </a:stretch>
        </p:blipFill>
        <p:spPr>
          <a:xfrm>
            <a:off x="5812790" y="3509010"/>
            <a:ext cx="5031105" cy="2355850"/>
          </a:xfrm>
          <a:prstGeom prst="rect">
            <a:avLst/>
          </a:prstGeom>
        </p:spPr>
      </p:pic>
      <p:sp>
        <p:nvSpPr>
          <p:cNvPr id="6" name="文本框 5"/>
          <p:cNvSpPr txBox="1"/>
          <p:nvPr/>
        </p:nvSpPr>
        <p:spPr>
          <a:xfrm>
            <a:off x="7091680" y="5881370"/>
            <a:ext cx="2643505" cy="368300"/>
          </a:xfrm>
          <a:prstGeom prst="rect">
            <a:avLst/>
          </a:prstGeom>
          <a:noFill/>
        </p:spPr>
        <p:txBody>
          <a:bodyPr wrap="square" rtlCol="0">
            <a:spAutoFit/>
          </a:bodyPr>
          <a:p>
            <a:pPr algn="ctr"/>
            <a:r>
              <a:rPr lang="zh-CN" altLang="en-US">
                <a:latin typeface="楷体" charset="0"/>
                <a:ea typeface="楷体" charset="0"/>
                <a:cs typeface="楷体" charset="0"/>
              </a:rPr>
              <a:t>图</a:t>
            </a:r>
            <a:r>
              <a:rPr lang="en-US" altLang="zh-CN">
                <a:latin typeface="楷体" charset="0"/>
                <a:ea typeface="楷体" charset="0"/>
                <a:cs typeface="楷体" charset="0"/>
              </a:rPr>
              <a:t>6 </a:t>
            </a:r>
            <a:r>
              <a:rPr lang="zh-CN" altLang="en-US">
                <a:latin typeface="楷体" charset="0"/>
                <a:ea typeface="楷体" charset="0"/>
                <a:cs typeface="楷体" charset="0"/>
              </a:rPr>
              <a:t>模态距离</a:t>
            </a:r>
            <a:r>
              <a:rPr lang="zh-CN" altLang="en-US">
                <a:latin typeface="楷体" charset="0"/>
                <a:ea typeface="楷体" charset="0"/>
                <a:cs typeface="楷体" charset="0"/>
              </a:rPr>
              <a:t>可视化</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实验</a:t>
            </a:r>
            <a:r>
              <a:rPr lang="zh-CN" altLang="en-US" sz="2600">
                <a:solidFill>
                  <a:srgbClr val="2F3C4C"/>
                </a:solidFill>
                <a:latin typeface="HarmonyOS Sans SC Light" panose="00000600000000000000" charset="-122"/>
                <a:ea typeface="HarmonyOS Sans SC Light" panose="00000600000000000000" charset="-122"/>
              </a:rPr>
              <a:t>分析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14" name="Rectangle 4"/>
          <p:cNvSpPr/>
          <p:nvPr>
            <p:custDataLst>
              <p:tags r:id="rId2"/>
            </p:custDataLst>
          </p:nvPr>
        </p:nvSpPr>
        <p:spPr>
          <a:xfrm>
            <a:off x="441325" y="996315"/>
            <a:ext cx="1081913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solidFill>
                  <a:schemeClr val="tx1"/>
                </a:solidFill>
                <a:latin typeface="楷体" charset="0"/>
                <a:ea typeface="楷体" charset="0"/>
                <a:cs typeface="楷体" charset="0"/>
              </a:rPr>
              <a:t>实验</a:t>
            </a:r>
            <a:r>
              <a:rPr lang="zh-CN" altLang="en-US" sz="2000" dirty="0">
                <a:solidFill>
                  <a:schemeClr val="tx1"/>
                </a:solidFill>
                <a:latin typeface="楷体" charset="0"/>
                <a:ea typeface="楷体" charset="0"/>
                <a:cs typeface="楷体" charset="0"/>
              </a:rPr>
              <a:t>分析</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不同类型</a:t>
            </a:r>
            <a:r>
              <a:rPr lang="zh-CN" altLang="en-US" sz="2000" dirty="0">
                <a:solidFill>
                  <a:schemeClr val="tx1"/>
                </a:solidFill>
                <a:latin typeface="楷体" charset="0"/>
                <a:ea typeface="楷体" charset="0"/>
                <a:cs typeface="楷体" charset="0"/>
              </a:rPr>
              <a:t>文本统计分析</a:t>
            </a:r>
            <a:endParaRPr lang="zh-CN" altLang="en-US"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zh-CN" altLang="en-US" dirty="0">
                <a:solidFill>
                  <a:schemeClr val="tx1"/>
                </a:solidFill>
                <a:latin typeface="楷体" charset="0"/>
                <a:ea typeface="楷体" charset="0"/>
                <a:cs typeface="楷体" charset="0"/>
              </a:rPr>
              <a:t>本文所提出框架</a:t>
            </a:r>
            <a:r>
              <a:rPr lang="zh-CN" altLang="en-US" dirty="0">
                <a:solidFill>
                  <a:schemeClr val="tx1"/>
                </a:solidFill>
                <a:latin typeface="楷体" charset="0"/>
                <a:ea typeface="楷体" charset="0"/>
                <a:cs typeface="楷体" charset="0"/>
              </a:rPr>
              <a:t>生成的的丰富文本</a:t>
            </a:r>
            <a:r>
              <a:rPr lang="zh-CN" altLang="en-US" dirty="0">
                <a:solidFill>
                  <a:schemeClr val="tx1"/>
                </a:solidFill>
                <a:latin typeface="楷体" charset="0"/>
                <a:ea typeface="楷体" charset="0"/>
                <a:cs typeface="楷体" charset="0"/>
              </a:rPr>
              <a:t>描述图文语义</a:t>
            </a:r>
            <a:endParaRPr lang="zh-CN" altLang="en-US"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zh-CN" altLang="en-US" dirty="0">
                <a:solidFill>
                  <a:schemeClr val="tx1"/>
                </a:solidFill>
                <a:latin typeface="楷体" charset="0"/>
                <a:ea typeface="楷体" charset="0"/>
                <a:cs typeface="楷体" charset="0"/>
              </a:rPr>
              <a:t>更加匹配，且包含了更多的语义信息</a:t>
            </a:r>
            <a:r>
              <a:rPr lang="en-US" altLang="zh-CN" dirty="0">
                <a:solidFill>
                  <a:schemeClr val="tx1"/>
                </a:solidFill>
                <a:latin typeface="楷体" charset="0"/>
                <a:ea typeface="楷体" charset="0"/>
                <a:cs typeface="楷体" charset="0"/>
              </a:rPr>
              <a:t> </a:t>
            </a:r>
            <a:endParaRPr lang="en-US" altLang="zh-CN"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不同类型文本</a:t>
            </a:r>
            <a:r>
              <a:rPr lang="zh-CN" altLang="en-US" sz="2000" dirty="0">
                <a:solidFill>
                  <a:schemeClr val="tx1"/>
                </a:solidFill>
                <a:latin typeface="楷体" charset="0"/>
                <a:ea typeface="楷体" charset="0"/>
                <a:cs typeface="楷体" charset="0"/>
              </a:rPr>
              <a:t>消融</a:t>
            </a:r>
            <a:endParaRPr lang="zh-CN" altLang="en-US"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en-US" altLang="zh-CN" dirty="0">
                <a:solidFill>
                  <a:schemeClr val="tx1"/>
                </a:solidFill>
                <a:latin typeface="楷体" charset="0"/>
                <a:ea typeface="楷体" charset="0"/>
                <a:cs typeface="楷体" charset="0"/>
              </a:rPr>
              <a:t>1. </a:t>
            </a:r>
            <a:r>
              <a:rPr lang="zh-CN" altLang="en-US" dirty="0">
                <a:solidFill>
                  <a:schemeClr val="tx1"/>
                </a:solidFill>
                <a:latin typeface="楷体" charset="0"/>
                <a:ea typeface="楷体" charset="0"/>
                <a:cs typeface="楷体" charset="0"/>
              </a:rPr>
              <a:t>引入</a:t>
            </a:r>
            <a:r>
              <a:rPr lang="en-US" altLang="zh-CN" dirty="0">
                <a:solidFill>
                  <a:schemeClr val="tx1"/>
                </a:solidFill>
                <a:latin typeface="楷体" charset="0"/>
                <a:ea typeface="楷体" charset="0"/>
                <a:cs typeface="楷体" charset="0"/>
              </a:rPr>
              <a:t>OFA Caption</a:t>
            </a:r>
            <a:r>
              <a:rPr lang="zh-CN" altLang="en-US" dirty="0">
                <a:solidFill>
                  <a:schemeClr val="tx1"/>
                </a:solidFill>
                <a:latin typeface="楷体" charset="0"/>
                <a:ea typeface="楷体" charset="0"/>
                <a:cs typeface="楷体" charset="0"/>
              </a:rPr>
              <a:t>和生成的</a:t>
            </a:r>
            <a:r>
              <a:rPr lang="en-US" altLang="zh-CN" dirty="0">
                <a:latin typeface="楷体" charset="0"/>
                <a:ea typeface="楷体" charset="0"/>
                <a:cs typeface="楷体" charset="0"/>
                <a:sym typeface="+mn-ea"/>
              </a:rPr>
              <a:t>Diverse Description</a:t>
            </a:r>
            <a:endParaRPr lang="en-US" altLang="zh-CN" dirty="0">
              <a:latin typeface="楷体" charset="0"/>
              <a:ea typeface="楷体" charset="0"/>
              <a:cs typeface="楷体" charset="0"/>
              <a:sym typeface="+mn-ea"/>
            </a:endParaRPr>
          </a:p>
          <a:p>
            <a:pPr lvl="0" indent="0">
              <a:lnSpc>
                <a:spcPct val="200000"/>
              </a:lnSpc>
              <a:spcBef>
                <a:spcPts val="0"/>
              </a:spcBef>
              <a:spcAft>
                <a:spcPts val="0"/>
              </a:spcAft>
              <a:buFont typeface="Arial" panose="020B0604020202090204" pitchFamily="34" charset="0"/>
              <a:buNone/>
            </a:pPr>
            <a:r>
              <a:rPr lang="zh-CN" altLang="en-US" dirty="0">
                <a:latin typeface="楷体" charset="0"/>
                <a:ea typeface="楷体" charset="0"/>
                <a:cs typeface="楷体" charset="0"/>
                <a:sym typeface="+mn-ea"/>
              </a:rPr>
              <a:t>可以显著提升</a:t>
            </a:r>
            <a:r>
              <a:rPr lang="zh-CN" altLang="en-US" dirty="0">
                <a:latin typeface="楷体" charset="0"/>
                <a:ea typeface="楷体" charset="0"/>
                <a:cs typeface="楷体" charset="0"/>
                <a:sym typeface="+mn-ea"/>
              </a:rPr>
              <a:t>下游性能</a:t>
            </a:r>
            <a:endParaRPr lang="zh-CN" altLang="en-US" dirty="0">
              <a:latin typeface="楷体" charset="0"/>
              <a:ea typeface="楷体" charset="0"/>
              <a:cs typeface="楷体" charset="0"/>
              <a:sym typeface="+mn-ea"/>
            </a:endParaRPr>
          </a:p>
          <a:p>
            <a:pPr lvl="0" indent="0">
              <a:lnSpc>
                <a:spcPct val="200000"/>
              </a:lnSpc>
              <a:spcBef>
                <a:spcPts val="0"/>
              </a:spcBef>
              <a:spcAft>
                <a:spcPts val="0"/>
              </a:spcAft>
              <a:buFont typeface="Arial" panose="020B0604020202090204" pitchFamily="34" charset="0"/>
              <a:buNone/>
            </a:pPr>
            <a:r>
              <a:rPr lang="en-US" altLang="zh-CN" dirty="0">
                <a:latin typeface="楷体" charset="0"/>
                <a:ea typeface="楷体" charset="0"/>
                <a:cs typeface="楷体" charset="0"/>
                <a:sym typeface="+mn-ea"/>
              </a:rPr>
              <a:t>2. </a:t>
            </a:r>
            <a:r>
              <a:rPr lang="zh-CN" altLang="en-US" dirty="0">
                <a:latin typeface="楷体" charset="0"/>
                <a:ea typeface="楷体" charset="0"/>
                <a:cs typeface="楷体" charset="0"/>
                <a:sym typeface="+mn-ea"/>
              </a:rPr>
              <a:t>将三类数据通过</a:t>
            </a:r>
            <a:r>
              <a:rPr lang="en-US" altLang="zh-CN" dirty="0">
                <a:latin typeface="楷体" charset="0"/>
                <a:ea typeface="楷体" charset="0"/>
                <a:cs typeface="楷体" charset="0"/>
                <a:sym typeface="+mn-ea"/>
              </a:rPr>
              <a:t>Augmentation</a:t>
            </a:r>
            <a:r>
              <a:rPr lang="zh-CN" altLang="en-US" dirty="0">
                <a:latin typeface="楷体" charset="0"/>
                <a:ea typeface="楷体" charset="0"/>
                <a:cs typeface="楷体" charset="0"/>
                <a:sym typeface="+mn-ea"/>
              </a:rPr>
              <a:t>的方式进行训练</a:t>
            </a:r>
            <a:endParaRPr lang="zh-CN" altLang="en-US" dirty="0">
              <a:latin typeface="楷体" charset="0"/>
              <a:ea typeface="楷体" charset="0"/>
              <a:cs typeface="楷体" charset="0"/>
              <a:sym typeface="+mn-ea"/>
            </a:endParaRPr>
          </a:p>
          <a:p>
            <a:pPr lvl="0" indent="0">
              <a:lnSpc>
                <a:spcPct val="200000"/>
              </a:lnSpc>
              <a:spcBef>
                <a:spcPts val="0"/>
              </a:spcBef>
              <a:spcAft>
                <a:spcPts val="0"/>
              </a:spcAft>
              <a:buFont typeface="Arial" panose="020B0604020202090204" pitchFamily="34" charset="0"/>
              <a:buNone/>
            </a:pPr>
            <a:r>
              <a:rPr lang="zh-CN" altLang="en-US" dirty="0">
                <a:latin typeface="楷体" charset="0"/>
                <a:ea typeface="楷体" charset="0"/>
                <a:cs typeface="楷体" charset="0"/>
                <a:sym typeface="+mn-ea"/>
              </a:rPr>
              <a:t>得到</a:t>
            </a:r>
            <a:r>
              <a:rPr lang="en-US" altLang="zh-CN" dirty="0">
                <a:latin typeface="楷体" charset="0"/>
                <a:ea typeface="楷体" charset="0"/>
                <a:cs typeface="楷体" charset="0"/>
                <a:sym typeface="+mn-ea"/>
              </a:rPr>
              <a:t>SOTA</a:t>
            </a:r>
            <a:r>
              <a:rPr lang="zh-CN" altLang="en-US" dirty="0">
                <a:latin typeface="楷体" charset="0"/>
                <a:ea typeface="楷体" charset="0"/>
                <a:cs typeface="楷体" charset="0"/>
                <a:sym typeface="+mn-ea"/>
              </a:rPr>
              <a:t>结果</a:t>
            </a:r>
            <a:endParaRPr lang="zh-CN" altLang="en-US" dirty="0">
              <a:latin typeface="楷体" charset="0"/>
              <a:ea typeface="楷体" charset="0"/>
              <a:cs typeface="楷体" charset="0"/>
              <a:sym typeface="+mn-ea"/>
            </a:endParaRPr>
          </a:p>
        </p:txBody>
      </p:sp>
      <p:pic>
        <p:nvPicPr>
          <p:cNvPr id="4" name="图片 3"/>
          <p:cNvPicPr>
            <a:picLocks noChangeAspect="1"/>
          </p:cNvPicPr>
          <p:nvPr/>
        </p:nvPicPr>
        <p:blipFill>
          <a:blip r:embed="rId3"/>
          <a:stretch>
            <a:fillRect/>
          </a:stretch>
        </p:blipFill>
        <p:spPr>
          <a:xfrm>
            <a:off x="6330950" y="778510"/>
            <a:ext cx="4679315" cy="2293620"/>
          </a:xfrm>
          <a:prstGeom prst="rect">
            <a:avLst/>
          </a:prstGeom>
        </p:spPr>
      </p:pic>
      <p:pic>
        <p:nvPicPr>
          <p:cNvPr id="6" name="图片 5"/>
          <p:cNvPicPr>
            <a:picLocks noChangeAspect="1"/>
          </p:cNvPicPr>
          <p:nvPr/>
        </p:nvPicPr>
        <p:blipFill>
          <a:blip r:embed="rId4"/>
          <a:stretch>
            <a:fillRect/>
          </a:stretch>
        </p:blipFill>
        <p:spPr>
          <a:xfrm>
            <a:off x="6525895" y="3625850"/>
            <a:ext cx="4391025" cy="2228850"/>
          </a:xfrm>
          <a:prstGeom prst="rect">
            <a:avLst/>
          </a:prstGeom>
        </p:spPr>
      </p:pic>
      <p:sp>
        <p:nvSpPr>
          <p:cNvPr id="2" name="文本框 1"/>
          <p:cNvSpPr txBox="1"/>
          <p:nvPr/>
        </p:nvSpPr>
        <p:spPr>
          <a:xfrm>
            <a:off x="7271385" y="3164840"/>
            <a:ext cx="2900680" cy="368300"/>
          </a:xfrm>
          <a:prstGeom prst="rect">
            <a:avLst/>
          </a:prstGeom>
          <a:noFill/>
        </p:spPr>
        <p:txBody>
          <a:bodyPr wrap="square" rtlCol="0">
            <a:spAutoFit/>
          </a:bodyPr>
          <a:p>
            <a:pPr algn="ctr"/>
            <a:r>
              <a:rPr lang="zh-CN" altLang="en-US">
                <a:latin typeface="楷体" charset="0"/>
                <a:ea typeface="楷体" charset="0"/>
                <a:cs typeface="楷体" charset="0"/>
              </a:rPr>
              <a:t>图</a:t>
            </a:r>
            <a:r>
              <a:rPr lang="en-US" altLang="zh-CN">
                <a:latin typeface="楷体" charset="0"/>
                <a:ea typeface="楷体" charset="0"/>
                <a:cs typeface="楷体" charset="0"/>
              </a:rPr>
              <a:t>7 </a:t>
            </a:r>
            <a:r>
              <a:rPr lang="zh-CN" altLang="en-US">
                <a:latin typeface="楷体" charset="0"/>
                <a:ea typeface="楷体" charset="0"/>
                <a:cs typeface="楷体" charset="0"/>
              </a:rPr>
              <a:t>不同类型数据</a:t>
            </a:r>
            <a:r>
              <a:rPr lang="zh-CN" altLang="en-US">
                <a:latin typeface="楷体" charset="0"/>
                <a:ea typeface="楷体" charset="0"/>
                <a:cs typeface="楷体" charset="0"/>
              </a:rPr>
              <a:t>统计分析</a:t>
            </a:r>
            <a:endParaRPr lang="zh-CN" altLang="en-US">
              <a:latin typeface="楷体" charset="0"/>
              <a:ea typeface="楷体" charset="0"/>
              <a:cs typeface="楷体" charset="0"/>
            </a:endParaRPr>
          </a:p>
        </p:txBody>
      </p:sp>
      <p:sp>
        <p:nvSpPr>
          <p:cNvPr id="3" name="文本框 2"/>
          <p:cNvSpPr txBox="1"/>
          <p:nvPr/>
        </p:nvSpPr>
        <p:spPr>
          <a:xfrm>
            <a:off x="7271385" y="5947410"/>
            <a:ext cx="2900680" cy="368300"/>
          </a:xfrm>
          <a:prstGeom prst="rect">
            <a:avLst/>
          </a:prstGeom>
          <a:noFill/>
        </p:spPr>
        <p:txBody>
          <a:bodyPr wrap="square" rtlCol="0">
            <a:spAutoFit/>
          </a:bodyPr>
          <a:p>
            <a:pPr algn="ctr"/>
            <a:r>
              <a:rPr lang="zh-CN" altLang="en-US">
                <a:latin typeface="楷体" charset="0"/>
                <a:ea typeface="楷体" charset="0"/>
                <a:cs typeface="楷体" charset="0"/>
              </a:rPr>
              <a:t>表</a:t>
            </a:r>
            <a:r>
              <a:rPr lang="en-US" altLang="zh-CN">
                <a:latin typeface="楷体" charset="0"/>
                <a:ea typeface="楷体" charset="0"/>
                <a:cs typeface="楷体" charset="0"/>
              </a:rPr>
              <a:t>7 </a:t>
            </a:r>
            <a:r>
              <a:rPr lang="zh-CN" altLang="en-US">
                <a:latin typeface="楷体" charset="0"/>
                <a:ea typeface="楷体" charset="0"/>
                <a:cs typeface="楷体" charset="0"/>
              </a:rPr>
              <a:t>不同类型数据消融</a:t>
            </a:r>
            <a:r>
              <a:rPr lang="zh-CN" altLang="en-US">
                <a:latin typeface="楷体" charset="0"/>
                <a:ea typeface="楷体" charset="0"/>
                <a:cs typeface="楷体" charset="0"/>
              </a:rPr>
              <a:t>实验</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实验</a:t>
            </a:r>
            <a:r>
              <a:rPr lang="zh-CN" altLang="en-US" sz="2600">
                <a:solidFill>
                  <a:srgbClr val="2F3C4C"/>
                </a:solidFill>
                <a:latin typeface="HarmonyOS Sans SC Light" panose="00000600000000000000" charset="-122"/>
                <a:ea typeface="HarmonyOS Sans SC Light" panose="00000600000000000000" charset="-122"/>
              </a:rPr>
              <a:t>分析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14" name="Rectangle 4"/>
          <p:cNvSpPr/>
          <p:nvPr>
            <p:custDataLst>
              <p:tags r:id="rId2"/>
            </p:custDataLst>
          </p:nvPr>
        </p:nvSpPr>
        <p:spPr>
          <a:xfrm>
            <a:off x="441325" y="996315"/>
            <a:ext cx="1081913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solidFill>
                  <a:schemeClr val="tx1"/>
                </a:solidFill>
                <a:latin typeface="楷体" charset="0"/>
                <a:ea typeface="楷体" charset="0"/>
                <a:cs typeface="楷体" charset="0"/>
              </a:rPr>
              <a:t>数据展示</a:t>
            </a:r>
            <a:endParaRPr lang="zh-CN" altLang="en-US" sz="2000" dirty="0">
              <a:latin typeface="楷体" charset="0"/>
              <a:ea typeface="楷体" charset="0"/>
              <a:cs typeface="楷体" charset="0"/>
              <a:sym typeface="+mn-ea"/>
            </a:endParaRPr>
          </a:p>
        </p:txBody>
      </p:sp>
      <p:pic>
        <p:nvPicPr>
          <p:cNvPr id="2" name="图片 1"/>
          <p:cNvPicPr>
            <a:picLocks noChangeAspect="1"/>
          </p:cNvPicPr>
          <p:nvPr/>
        </p:nvPicPr>
        <p:blipFill>
          <a:blip r:embed="rId3"/>
          <a:stretch>
            <a:fillRect/>
          </a:stretch>
        </p:blipFill>
        <p:spPr>
          <a:xfrm>
            <a:off x="1778000" y="1755140"/>
            <a:ext cx="8636635" cy="4269740"/>
          </a:xfrm>
          <a:prstGeom prst="rect">
            <a:avLst/>
          </a:prstGeom>
        </p:spPr>
      </p:pic>
      <p:sp>
        <p:nvSpPr>
          <p:cNvPr id="4" name="文本框 3"/>
          <p:cNvSpPr txBox="1"/>
          <p:nvPr/>
        </p:nvSpPr>
        <p:spPr>
          <a:xfrm>
            <a:off x="1777365" y="6024880"/>
            <a:ext cx="8637905" cy="394970"/>
          </a:xfrm>
          <a:prstGeom prst="rect">
            <a:avLst/>
          </a:prstGeom>
          <a:noFill/>
        </p:spPr>
        <p:txBody>
          <a:bodyPr wrap="square" rtlCol="0">
            <a:noAutofit/>
          </a:bodyPr>
          <a:p>
            <a:pPr algn="ctr"/>
            <a:r>
              <a:rPr lang="zh-CN" altLang="en-US">
                <a:latin typeface="楷体" charset="0"/>
                <a:ea typeface="楷体" charset="0"/>
                <a:cs typeface="楷体" charset="0"/>
              </a:rPr>
              <a:t>图</a:t>
            </a:r>
            <a:r>
              <a:rPr lang="en-US" altLang="zh-CN">
                <a:latin typeface="楷体" charset="0"/>
                <a:ea typeface="楷体" charset="0"/>
                <a:cs typeface="楷体" charset="0"/>
              </a:rPr>
              <a:t>8 </a:t>
            </a:r>
            <a:r>
              <a:rPr lang="zh-CN" altLang="en-US">
                <a:latin typeface="楷体" charset="0"/>
                <a:ea typeface="楷体" charset="0"/>
                <a:cs typeface="楷体" charset="0"/>
              </a:rPr>
              <a:t>生成数据</a:t>
            </a:r>
            <a:r>
              <a:rPr lang="zh-CN" altLang="en-US">
                <a:latin typeface="楷体" charset="0"/>
                <a:ea typeface="楷体" charset="0"/>
                <a:cs typeface="楷体" charset="0"/>
              </a:rPr>
              <a:t>展示</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品牌色彩探索 5.0-1 2"/>
          <p:cNvPicPr>
            <a:picLocks noChangeAspect="1"/>
          </p:cNvPicPr>
          <p:nvPr/>
        </p:nvPicPr>
        <p:blipFill>
          <a:blip r:embed="rId1"/>
          <a:stretch>
            <a:fillRect/>
          </a:stretch>
        </p:blipFill>
        <p:spPr>
          <a:xfrm>
            <a:off x="635" y="0"/>
            <a:ext cx="12192000" cy="6858000"/>
          </a:xfrm>
          <a:prstGeom prst="rect">
            <a:avLst/>
          </a:prstGeom>
        </p:spPr>
      </p:pic>
      <p:grpSp>
        <p:nvGrpSpPr>
          <p:cNvPr id="5" name="组合 4"/>
          <p:cNvGrpSpPr/>
          <p:nvPr/>
        </p:nvGrpSpPr>
        <p:grpSpPr>
          <a:xfrm>
            <a:off x="3070860" y="2915920"/>
            <a:ext cx="6049645" cy="1496695"/>
            <a:chOff x="4836" y="4359"/>
            <a:chExt cx="9527" cy="2357"/>
          </a:xfrm>
        </p:grpSpPr>
        <p:sp>
          <p:nvSpPr>
            <p:cNvPr id="3" name="Rectangle 4"/>
            <p:cNvSpPr/>
            <p:nvPr>
              <p:custDataLst>
                <p:tags r:id="rId2"/>
              </p:custDataLst>
            </p:nvPr>
          </p:nvSpPr>
          <p:spPr>
            <a:xfrm>
              <a:off x="4836" y="4359"/>
              <a:ext cx="9527" cy="2357"/>
            </a:xfrm>
            <a:prstGeom prst="rect">
              <a:avLst/>
            </a:prstGeom>
          </p:spPr>
          <p:txBody>
            <a:bodyPr wrap="square">
              <a:noAutofit/>
            </a:bodyPr>
            <a:p>
              <a:pPr lvl="0" algn="ctr">
                <a:lnSpc>
                  <a:spcPct val="100000"/>
                </a:lnSpc>
                <a:spcBef>
                  <a:spcPts val="0"/>
                </a:spcBef>
                <a:spcAft>
                  <a:spcPts val="0"/>
                </a:spcAft>
              </a:pPr>
              <a:r>
                <a:rPr lang="zh-CN" altLang="en-US" sz="4800" dirty="0">
                  <a:solidFill>
                    <a:schemeClr val="bg1"/>
                  </a:solidFill>
                  <a:latin typeface="楷体" charset="0"/>
                  <a:ea typeface="楷体" charset="0"/>
                  <a:cs typeface="HarmonyOS Sans SC Bold" charset="-122"/>
                </a:rPr>
                <a:t>研究背景</a:t>
              </a:r>
              <a:endParaRPr lang="zh-CN" altLang="en-US" sz="4800" dirty="0">
                <a:solidFill>
                  <a:schemeClr val="bg1"/>
                </a:solidFill>
                <a:latin typeface="楷体" charset="0"/>
                <a:ea typeface="楷体" charset="0"/>
                <a:cs typeface="HarmonyOS Sans SC Bold" charset="-122"/>
              </a:endParaRPr>
            </a:p>
          </p:txBody>
        </p:sp>
        <p:sp>
          <p:nvSpPr>
            <p:cNvPr id="12" name="Rectangle 4"/>
            <p:cNvSpPr/>
            <p:nvPr>
              <p:custDataLst>
                <p:tags r:id="rId3"/>
              </p:custDataLst>
            </p:nvPr>
          </p:nvSpPr>
          <p:spPr>
            <a:xfrm>
              <a:off x="7910" y="5709"/>
              <a:ext cx="3382" cy="488"/>
            </a:xfrm>
            <a:prstGeom prst="rect">
              <a:avLst/>
            </a:prstGeom>
          </p:spPr>
          <p:txBody>
            <a:bodyPr wrap="square">
              <a:noAutofit/>
            </a:bodyPr>
            <a:p>
              <a:pPr lvl="0" algn="ctr">
                <a:lnSpc>
                  <a:spcPct val="100000"/>
                </a:lnSpc>
                <a:spcBef>
                  <a:spcPts val="0"/>
                </a:spcBef>
                <a:spcAft>
                  <a:spcPts val="0"/>
                </a:spcAft>
              </a:pPr>
              <a:endParaRPr sz="1600" dirty="0">
                <a:solidFill>
                  <a:schemeClr val="bg1"/>
                </a:solidFill>
                <a:latin typeface="HarmonyOS Sans SC Regular" charset="-122"/>
                <a:ea typeface="HarmonyOS Sans SC Regular" charset="-122"/>
                <a:cs typeface="HarmonyOS Sans SC Light" panose="000006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开源</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3" name="Rectangle 4"/>
          <p:cNvSpPr/>
          <p:nvPr>
            <p:custDataLst>
              <p:tags r:id="rId2"/>
            </p:custDataLst>
          </p:nvPr>
        </p:nvSpPr>
        <p:spPr>
          <a:xfrm>
            <a:off x="441325" y="996315"/>
            <a:ext cx="10819130" cy="3273425"/>
          </a:xfrm>
          <a:prstGeom prst="rect">
            <a:avLst/>
          </a:prstGeom>
        </p:spPr>
        <p:txBody>
          <a:bodyPr wrap="square">
            <a:noAutofit/>
          </a:bodyPr>
          <a:p>
            <a:pPr marL="342900" lvl="0" indent="-342900">
              <a:lnSpc>
                <a:spcPct val="200000"/>
              </a:lnSpc>
              <a:spcBef>
                <a:spcPts val="0"/>
              </a:spcBef>
              <a:spcAft>
                <a:spcPts val="0"/>
              </a:spcAft>
              <a:buFont typeface="Arial" panose="020B0604020202090204" pitchFamily="34" charset="0"/>
              <a:buChar char="•"/>
            </a:pPr>
            <a:r>
              <a:rPr lang="en-US" altLang="zh-CN" sz="2000" dirty="0">
                <a:solidFill>
                  <a:schemeClr val="tx1"/>
                </a:solidFill>
                <a:latin typeface="楷体" charset="0"/>
                <a:ea typeface="楷体" charset="0"/>
                <a:cs typeface="楷体" charset="0"/>
                <a:sym typeface="+mn-ea"/>
              </a:rPr>
              <a:t>RWKV-CLIP</a:t>
            </a:r>
            <a:r>
              <a:rPr lang="zh-CN" altLang="en-US" sz="2000" dirty="0">
                <a:solidFill>
                  <a:schemeClr val="tx1"/>
                </a:solidFill>
                <a:latin typeface="楷体" charset="0"/>
                <a:ea typeface="楷体" charset="0"/>
                <a:cs typeface="楷体" charset="0"/>
                <a:sym typeface="+mn-ea"/>
              </a:rPr>
              <a:t>训练代码、数据均已</a:t>
            </a:r>
            <a:r>
              <a:rPr lang="zh-CN" altLang="en-US" sz="2000" dirty="0">
                <a:solidFill>
                  <a:schemeClr val="tx1"/>
                </a:solidFill>
                <a:latin typeface="楷体" charset="0"/>
                <a:ea typeface="楷体" charset="0"/>
                <a:cs typeface="楷体" charset="0"/>
                <a:sym typeface="+mn-ea"/>
              </a:rPr>
              <a:t>开源</a:t>
            </a:r>
            <a:endParaRPr lang="zh-CN" altLang="en-US" sz="2000" dirty="0">
              <a:solidFill>
                <a:schemeClr val="tx1"/>
              </a:solidFill>
              <a:latin typeface="楷体" charset="0"/>
              <a:ea typeface="楷体" charset="0"/>
              <a:cs typeface="楷体" charset="0"/>
              <a:sym typeface="+mn-ea"/>
            </a:endParaRPr>
          </a:p>
        </p:txBody>
      </p:sp>
      <p:pic>
        <p:nvPicPr>
          <p:cNvPr id="4" name="图片 3" descr="无标题"/>
          <p:cNvPicPr>
            <a:picLocks noChangeAspect="1"/>
          </p:cNvPicPr>
          <p:nvPr/>
        </p:nvPicPr>
        <p:blipFill>
          <a:blip r:embed="rId3"/>
          <a:stretch>
            <a:fillRect/>
          </a:stretch>
        </p:blipFill>
        <p:spPr>
          <a:xfrm>
            <a:off x="2150745" y="2620010"/>
            <a:ext cx="1980000" cy="1980000"/>
          </a:xfrm>
          <a:prstGeom prst="rect">
            <a:avLst/>
          </a:prstGeom>
        </p:spPr>
      </p:pic>
      <p:sp>
        <p:nvSpPr>
          <p:cNvPr id="6" name="文本框 5"/>
          <p:cNvSpPr txBox="1"/>
          <p:nvPr/>
        </p:nvSpPr>
        <p:spPr>
          <a:xfrm>
            <a:off x="2149475" y="4619625"/>
            <a:ext cx="1981200" cy="368300"/>
          </a:xfrm>
          <a:prstGeom prst="rect">
            <a:avLst/>
          </a:prstGeom>
          <a:noFill/>
        </p:spPr>
        <p:txBody>
          <a:bodyPr wrap="square" rtlCol="0">
            <a:spAutoFit/>
          </a:bodyPr>
          <a:p>
            <a:pPr algn="ctr"/>
            <a:r>
              <a:rPr lang="en-US" altLang="zh-CN"/>
              <a:t>GitHub</a:t>
            </a:r>
            <a:endParaRPr lang="en-US" altLang="zh-CN"/>
          </a:p>
        </p:txBody>
      </p:sp>
      <p:pic>
        <p:nvPicPr>
          <p:cNvPr id="7" name="图片 6" descr="无标题 (1)"/>
          <p:cNvPicPr>
            <a:picLocks noChangeAspect="1"/>
          </p:cNvPicPr>
          <p:nvPr/>
        </p:nvPicPr>
        <p:blipFill>
          <a:blip r:embed="rId4"/>
          <a:stretch>
            <a:fillRect/>
          </a:stretch>
        </p:blipFill>
        <p:spPr>
          <a:xfrm>
            <a:off x="4951730" y="2581910"/>
            <a:ext cx="1980000" cy="1980000"/>
          </a:xfrm>
          <a:prstGeom prst="rect">
            <a:avLst/>
          </a:prstGeom>
        </p:spPr>
      </p:pic>
      <p:sp>
        <p:nvSpPr>
          <p:cNvPr id="8" name="文本框 7"/>
          <p:cNvSpPr txBox="1"/>
          <p:nvPr/>
        </p:nvSpPr>
        <p:spPr>
          <a:xfrm>
            <a:off x="4965065" y="4561840"/>
            <a:ext cx="1981200" cy="368300"/>
          </a:xfrm>
          <a:prstGeom prst="rect">
            <a:avLst/>
          </a:prstGeom>
          <a:noFill/>
        </p:spPr>
        <p:txBody>
          <a:bodyPr wrap="square" rtlCol="0">
            <a:spAutoFit/>
          </a:bodyPr>
          <a:p>
            <a:pPr algn="ctr"/>
            <a:r>
              <a:rPr lang="en-US" altLang="zh-CN"/>
              <a:t>Huggingface</a:t>
            </a:r>
            <a:endParaRPr lang="en-US" altLang="zh-CN"/>
          </a:p>
        </p:txBody>
      </p:sp>
      <p:pic>
        <p:nvPicPr>
          <p:cNvPr id="9" name="图片 8" descr="无标题 (2)"/>
          <p:cNvPicPr>
            <a:picLocks noChangeAspect="1"/>
          </p:cNvPicPr>
          <p:nvPr/>
        </p:nvPicPr>
        <p:blipFill>
          <a:blip r:embed="rId5"/>
          <a:stretch>
            <a:fillRect/>
          </a:stretch>
        </p:blipFill>
        <p:spPr>
          <a:xfrm>
            <a:off x="7858125" y="2620010"/>
            <a:ext cx="1980000" cy="1980000"/>
          </a:xfrm>
          <a:prstGeom prst="rect">
            <a:avLst/>
          </a:prstGeom>
        </p:spPr>
      </p:pic>
      <p:sp>
        <p:nvSpPr>
          <p:cNvPr id="10" name="文本框 9"/>
          <p:cNvSpPr txBox="1"/>
          <p:nvPr/>
        </p:nvSpPr>
        <p:spPr>
          <a:xfrm>
            <a:off x="7858125" y="4599940"/>
            <a:ext cx="1981200" cy="368300"/>
          </a:xfrm>
          <a:prstGeom prst="rect">
            <a:avLst/>
          </a:prstGeom>
          <a:noFill/>
        </p:spPr>
        <p:txBody>
          <a:bodyPr wrap="square" rtlCol="0">
            <a:spAutoFit/>
          </a:bodyPr>
          <a:p>
            <a:pPr algn="ctr"/>
            <a:r>
              <a:rPr lang="en-US" altLang="zh-CN"/>
              <a:t>Paper</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7020"/>
            <a:ext cx="5847080" cy="491490"/>
          </a:xfrm>
          <a:prstGeom prst="rect">
            <a:avLst/>
          </a:prstGeom>
          <a:noFill/>
        </p:spPr>
        <p:txBody>
          <a:bodyPr wrap="square" rtlCol="0">
            <a:spAutoFit/>
          </a:bodyPr>
          <a:p>
            <a:r>
              <a:rPr lang="zh-CN" altLang="en-US" sz="2600">
                <a:solidFill>
                  <a:srgbClr val="2F3C4C"/>
                </a:solidFill>
                <a:latin typeface="HarmonyOS Sans SC Light" panose="00000600000000000000" charset="-122"/>
                <a:ea typeface="HarmonyOS Sans SC Light" panose="00000600000000000000" charset="-122"/>
              </a:rPr>
              <a:t>参考</a:t>
            </a:r>
            <a:r>
              <a:rPr lang="zh-CN" altLang="en-US" sz="2600">
                <a:solidFill>
                  <a:srgbClr val="2F3C4C"/>
                </a:solidFill>
                <a:latin typeface="HarmonyOS Sans SC Light" panose="00000600000000000000" charset="-122"/>
                <a:ea typeface="HarmonyOS Sans SC Light" panose="00000600000000000000" charset="-122"/>
              </a:rPr>
              <a:t>文献</a:t>
            </a:r>
            <a:endParaRPr lang="zh-CN" altLang="en-US" sz="2600">
              <a:solidFill>
                <a:srgbClr val="2F3C4C"/>
              </a:solidFill>
              <a:latin typeface="HarmonyOS Sans SC Light" panose="00000600000000000000" charset="-122"/>
              <a:ea typeface="HarmonyOS Sans SC Light" panose="00000600000000000000" charset="-122"/>
            </a:endParaRPr>
          </a:p>
        </p:txBody>
      </p:sp>
      <p:sp>
        <p:nvSpPr>
          <p:cNvPr id="3" name="Rectangle 4"/>
          <p:cNvSpPr/>
          <p:nvPr>
            <p:custDataLst>
              <p:tags r:id="rId2"/>
            </p:custDataLst>
          </p:nvPr>
        </p:nvSpPr>
        <p:spPr>
          <a:xfrm>
            <a:off x="441325" y="996315"/>
            <a:ext cx="11151235" cy="3273425"/>
          </a:xfrm>
          <a:prstGeom prst="rect">
            <a:avLst/>
          </a:prstGeom>
        </p:spPr>
        <p:txBody>
          <a:bodyPr wrap="square">
            <a:noAutofit/>
          </a:bodyPr>
          <a:p>
            <a:pPr lvl="0" indent="0">
              <a:lnSpc>
                <a:spcPct val="200000"/>
              </a:lnSpc>
              <a:spcBef>
                <a:spcPts val="0"/>
              </a:spcBef>
              <a:spcAft>
                <a:spcPts val="0"/>
              </a:spcAft>
              <a:buFont typeface="Arial" panose="020B0604020202090204" pitchFamily="34" charset="0"/>
              <a:buNone/>
            </a:pPr>
            <a:r>
              <a:rPr lang="zh-CN" altLang="en-US" sz="1600" dirty="0">
                <a:solidFill>
                  <a:schemeClr val="tx1"/>
                </a:solidFill>
                <a:latin typeface="楷体" charset="0"/>
                <a:ea typeface="楷体" charset="0"/>
                <a:cs typeface="Comic Sans MS Regular" panose="030F0902030302020204" charset="0"/>
                <a:sym typeface="+mn-ea"/>
              </a:rPr>
              <a:t>[1] RWKV: Reinventing RNNs for the Transformer Era. Bo Peng, Eric Alcaide, et al.</a:t>
            </a:r>
            <a:endParaRPr lang="zh-CN" altLang="en-US" sz="1600" dirty="0">
              <a:solidFill>
                <a:schemeClr val="tx1"/>
              </a:solidFill>
              <a:latin typeface="楷体" charset="0"/>
              <a:ea typeface="楷体" charset="0"/>
              <a:cs typeface="Comic Sans MS Regular" panose="030F0902030302020204" charset="0"/>
              <a:sym typeface="+mn-ea"/>
            </a:endParaRPr>
          </a:p>
          <a:p>
            <a:pPr lvl="0" indent="0">
              <a:lnSpc>
                <a:spcPct val="200000"/>
              </a:lnSpc>
              <a:spcBef>
                <a:spcPts val="0"/>
              </a:spcBef>
              <a:spcAft>
                <a:spcPts val="0"/>
              </a:spcAft>
              <a:buFont typeface="Arial" panose="020B0604020202090204" pitchFamily="34" charset="0"/>
              <a:buNone/>
            </a:pPr>
            <a:r>
              <a:rPr lang="zh-CN" altLang="en-US" sz="1600" dirty="0">
                <a:latin typeface="楷体" charset="0"/>
                <a:ea typeface="楷体" charset="0"/>
                <a:cs typeface="Comic Sans MS Regular" panose="030F0902030302020204" charset="0"/>
                <a:sym typeface="+mn-ea"/>
              </a:rPr>
              <a:t>[2] Vision-RWKV: Efficient and Scalable Visual Perception with RWKV-Like Architectures. Yuchen Duan, Weiyun Wang, et al.</a:t>
            </a:r>
            <a:endParaRPr lang="zh-CN" altLang="en-US" sz="1600" dirty="0">
              <a:latin typeface="楷体" charset="0"/>
              <a:ea typeface="楷体" charset="0"/>
              <a:cs typeface="Comic Sans MS Regular" panose="030F0902030302020204" charset="0"/>
            </a:endParaRPr>
          </a:p>
          <a:p>
            <a:pPr lvl="0" indent="0">
              <a:lnSpc>
                <a:spcPct val="200000"/>
              </a:lnSpc>
              <a:spcBef>
                <a:spcPts val="0"/>
              </a:spcBef>
              <a:spcAft>
                <a:spcPts val="0"/>
              </a:spcAft>
              <a:buFont typeface="Arial" panose="020B0604020202090204" pitchFamily="34" charset="0"/>
              <a:buNone/>
            </a:pPr>
            <a:r>
              <a:rPr lang="zh-CN" altLang="en-US" sz="1600" dirty="0">
                <a:latin typeface="楷体" charset="0"/>
                <a:ea typeface="楷体" charset="0"/>
                <a:cs typeface="Comic Sans MS Regular" panose="030F0902030302020204" charset="0"/>
                <a:sym typeface="+mn-ea"/>
              </a:rPr>
              <a:t>[3] Diffusion-RWKV:Scaling RWKV-Like Architectures for Diffusion Models. Zhengcong Fei, Mingyuan Fan, et al.</a:t>
            </a:r>
            <a:endParaRPr lang="zh-CN" altLang="en-US" sz="1600" dirty="0">
              <a:latin typeface="楷体" charset="0"/>
              <a:ea typeface="楷体" charset="0"/>
              <a:cs typeface="Comic Sans MS Regular" panose="030F0902030302020204" charset="0"/>
            </a:endParaRPr>
          </a:p>
          <a:p>
            <a:pPr lvl="0" indent="0">
              <a:lnSpc>
                <a:spcPct val="200000"/>
              </a:lnSpc>
              <a:spcBef>
                <a:spcPts val="0"/>
              </a:spcBef>
              <a:spcAft>
                <a:spcPts val="0"/>
              </a:spcAft>
              <a:buFont typeface="Arial" panose="020B0604020202090204" pitchFamily="34" charset="0"/>
              <a:buNone/>
            </a:pPr>
            <a:r>
              <a:rPr lang="zh-CN" altLang="en-US" sz="1600" dirty="0">
                <a:latin typeface="楷体" charset="0"/>
                <a:ea typeface="楷体" charset="0"/>
                <a:cs typeface="Comic Sans MS Regular" panose="030F0902030302020204" charset="0"/>
                <a:sym typeface="+mn-ea"/>
              </a:rPr>
              <a:t>[4] VisualRWKV: Exploring Recurrent Neural Networks for Visual Language Models. Haowen Hou, Peigen Zeng, et al.</a:t>
            </a:r>
            <a:endParaRPr lang="zh-CN" altLang="en-US" sz="1600" dirty="0">
              <a:latin typeface="楷体" charset="0"/>
              <a:ea typeface="楷体" charset="0"/>
              <a:cs typeface="Comic Sans MS Regular" panose="030F0902030302020204" charset="0"/>
              <a:sym typeface="+mn-ea"/>
            </a:endParaRPr>
          </a:p>
          <a:p>
            <a:pPr lvl="0" indent="0">
              <a:lnSpc>
                <a:spcPct val="200000"/>
              </a:lnSpc>
              <a:spcBef>
                <a:spcPts val="0"/>
              </a:spcBef>
              <a:spcAft>
                <a:spcPts val="0"/>
              </a:spcAft>
              <a:buFont typeface="Arial" panose="020B0604020202090204" pitchFamily="34" charset="0"/>
              <a:buNone/>
            </a:pPr>
            <a:r>
              <a:rPr lang="zh-CN" altLang="en-US" sz="1600" dirty="0">
                <a:latin typeface="楷体" charset="0"/>
                <a:ea typeface="楷体" charset="0"/>
                <a:cs typeface="Comic Sans MS Regular" panose="030F0902030302020204" charset="0"/>
                <a:sym typeface="+mn-ea"/>
              </a:rPr>
              <a:t>[5] OFA: Unifying Architectures, Tasks, and Modalities Through a Simple Sequence-to-Sequence Learning Framework. Peng Wang, An Yang, et al. </a:t>
            </a:r>
            <a:endParaRPr lang="zh-CN" altLang="en-US" sz="1600" dirty="0">
              <a:latin typeface="楷体" charset="0"/>
              <a:ea typeface="楷体" charset="0"/>
              <a:cs typeface="Comic Sans MS Regular" panose="030F0902030302020204" charset="0"/>
            </a:endParaRPr>
          </a:p>
          <a:p>
            <a:pPr lvl="0" indent="0">
              <a:lnSpc>
                <a:spcPct val="200000"/>
              </a:lnSpc>
              <a:spcBef>
                <a:spcPts val="0"/>
              </a:spcBef>
              <a:spcAft>
                <a:spcPts val="0"/>
              </a:spcAft>
              <a:buFont typeface="Arial" panose="020B0604020202090204" pitchFamily="34" charset="0"/>
              <a:buNone/>
            </a:pPr>
            <a:r>
              <a:rPr lang="zh-CN" altLang="en-US" sz="1600" dirty="0">
                <a:latin typeface="楷体" charset="0"/>
                <a:ea typeface="楷体" charset="0"/>
                <a:cs typeface="Comic Sans MS Regular" panose="030F0902030302020204" charset="0"/>
                <a:sym typeface="+mn-ea"/>
              </a:rPr>
              <a:t>[6] Open-Set Image Tagging with Multi-Grained Text Supervision. Xinyu Huang, Yi-Jie Huang, et al.</a:t>
            </a:r>
            <a:endParaRPr lang="zh-CN" altLang="en-US" sz="1600" dirty="0">
              <a:latin typeface="楷体" charset="0"/>
              <a:ea typeface="楷体" charset="0"/>
              <a:cs typeface="Comic Sans MS Regular" panose="030F0902030302020204" charset="0"/>
            </a:endParaRPr>
          </a:p>
          <a:p>
            <a:pPr lvl="0" indent="0">
              <a:lnSpc>
                <a:spcPct val="200000"/>
              </a:lnSpc>
              <a:spcBef>
                <a:spcPts val="0"/>
              </a:spcBef>
              <a:spcAft>
                <a:spcPts val="0"/>
              </a:spcAft>
              <a:buFont typeface="Arial" panose="020B0604020202090204" pitchFamily="34" charset="0"/>
              <a:buNone/>
            </a:pPr>
            <a:endParaRPr lang="zh-CN" altLang="en-US" sz="2000" dirty="0">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r>
              <a:rPr lang="zh-CN" altLang="en-US" sz="2000" dirty="0">
                <a:solidFill>
                  <a:schemeClr val="tx1"/>
                </a:solidFill>
                <a:latin typeface="楷体" charset="0"/>
                <a:ea typeface="楷体" charset="0"/>
                <a:cs typeface="楷体" charset="0"/>
                <a:sym typeface="+mn-ea"/>
              </a:rPr>
              <a:t> </a:t>
            </a:r>
            <a:endParaRPr lang="zh-CN" altLang="en-US" sz="2000" dirty="0">
              <a:solidFill>
                <a:schemeClr val="tx1"/>
              </a:solidFill>
              <a:latin typeface="楷体" charset="0"/>
              <a:ea typeface="楷体" charset="0"/>
              <a:cs typeface="楷体" charset="0"/>
              <a:sym typeface="+mn-ea"/>
            </a:endParaRPr>
          </a:p>
          <a:p>
            <a:pPr lvl="0" indent="0">
              <a:lnSpc>
                <a:spcPct val="200000"/>
              </a:lnSpc>
              <a:spcBef>
                <a:spcPts val="0"/>
              </a:spcBef>
              <a:spcAft>
                <a:spcPts val="0"/>
              </a:spcAft>
              <a:buFont typeface="Arial" panose="020B0604020202090204" pitchFamily="34" charset="0"/>
              <a:buNone/>
            </a:pPr>
            <a:endParaRPr lang="zh-CN" altLang="en-US" sz="2000" dirty="0">
              <a:solidFill>
                <a:schemeClr val="tx1"/>
              </a:solidFill>
              <a:latin typeface="楷体" charset="0"/>
              <a:ea typeface="楷体" charset="0"/>
              <a:cs typeface="楷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封面"/>
          <p:cNvPicPr>
            <a:picLocks noChangeAspect="1"/>
          </p:cNvPicPr>
          <p:nvPr>
            <p:custDataLst>
              <p:tags r:id="rId1"/>
            </p:custDataLst>
          </p:nvPr>
        </p:nvPicPr>
        <p:blipFill>
          <a:blip r:embed="rId2"/>
          <a:stretch>
            <a:fillRect/>
          </a:stretch>
        </p:blipFill>
        <p:spPr>
          <a:xfrm>
            <a:off x="0" y="0"/>
            <a:ext cx="12192000" cy="6858000"/>
          </a:xfrm>
          <a:prstGeom prst="rect">
            <a:avLst/>
          </a:prstGeom>
        </p:spPr>
      </p:pic>
      <p:sp>
        <p:nvSpPr>
          <p:cNvPr id="17" name="文本框 16"/>
          <p:cNvSpPr txBox="1"/>
          <p:nvPr>
            <p:custDataLst>
              <p:tags r:id="rId3"/>
            </p:custDataLst>
          </p:nvPr>
        </p:nvSpPr>
        <p:spPr>
          <a:xfrm>
            <a:off x="730044" y="2630944"/>
            <a:ext cx="3230880" cy="1014730"/>
          </a:xfrm>
          <a:prstGeom prst="rect">
            <a:avLst/>
          </a:prstGeom>
          <a:noFill/>
        </p:spPr>
        <p:txBody>
          <a:bodyPr wrap="none" rtlCol="0">
            <a:spAutoFit/>
          </a:bodyPr>
          <a:p>
            <a:r>
              <a:rPr lang="zh-CN" altLang="en-US" sz="6000" dirty="0">
                <a:solidFill>
                  <a:schemeClr val="bg1"/>
                </a:solidFill>
                <a:latin typeface="楷体" charset="0"/>
                <a:ea typeface="楷体" charset="0"/>
                <a:cs typeface="HarmonyOS Sans SC Medium" panose="00000600000000000000" charset="-122"/>
              </a:rPr>
              <a:t>谢谢</a:t>
            </a:r>
            <a:r>
              <a:rPr lang="zh-CN" altLang="en-US" sz="6000" dirty="0">
                <a:solidFill>
                  <a:schemeClr val="bg1"/>
                </a:solidFill>
                <a:latin typeface="楷体" charset="0"/>
                <a:ea typeface="楷体" charset="0"/>
                <a:cs typeface="HarmonyOS Sans SC Medium" panose="00000600000000000000" charset="-122"/>
              </a:rPr>
              <a:t>观看</a:t>
            </a:r>
            <a:endParaRPr lang="zh-CN" altLang="en-US" sz="6000" dirty="0">
              <a:solidFill>
                <a:schemeClr val="bg1"/>
              </a:solidFill>
              <a:latin typeface="楷体" charset="0"/>
              <a:ea typeface="楷体" charset="0"/>
              <a:cs typeface="HarmonyOS Sans SC Medium" panose="00000600000000000000" charset="-122"/>
            </a:endParaRPr>
          </a:p>
        </p:txBody>
      </p:sp>
      <p:pic>
        <p:nvPicPr>
          <p:cNvPr id="29" name="图片 28"/>
          <p:cNvPicPr>
            <a:picLocks noChangeAspect="1"/>
          </p:cNvPicPr>
          <p:nvPr/>
        </p:nvPicPr>
        <p:blipFill>
          <a:blip r:embed="rId4"/>
          <a:stretch>
            <a:fillRect/>
          </a:stretch>
        </p:blipFill>
        <p:spPr>
          <a:xfrm>
            <a:off x="872490" y="678815"/>
            <a:ext cx="1991995" cy="472440"/>
          </a:xfrm>
          <a:prstGeom prst="rect">
            <a:avLst/>
          </a:prstGeom>
        </p:spPr>
      </p:pic>
      <p:sp>
        <p:nvSpPr>
          <p:cNvPr id="21" name="图标素材网站：http://www.easyicon.net/      http://www.iconfont.cn/"/>
          <p:cNvSpPr txBox="1"/>
          <p:nvPr>
            <p:custDataLst>
              <p:tags r:id="rId5"/>
            </p:custDataLst>
          </p:nvPr>
        </p:nvSpPr>
        <p:spPr>
          <a:xfrm>
            <a:off x="1889125" y="4968240"/>
            <a:ext cx="3623310" cy="459740"/>
          </a:xfrm>
          <a:prstGeom prst="rect">
            <a:avLst/>
          </a:prstGeom>
          <a:ln w="12700">
            <a:miter lim="400000"/>
          </a:ln>
        </p:spPr>
        <p:txBody>
          <a:bodyPr wrap="square" lIns="26789" tIns="26789" rIns="26789" bIns="26789" anchor="ctr">
            <a:noAutofit/>
          </a:bodyPr>
          <a:p>
            <a:pPr algn="l" defTabSz="240665">
              <a:lnSpc>
                <a:spcPct val="100000"/>
              </a:lnSpc>
              <a:defRPr sz="2400" b="0" u="sng">
                <a:solidFill>
                  <a:srgbClr val="323333"/>
                </a:solidFill>
              </a:defRPr>
            </a:pPr>
            <a:r>
              <a:rPr lang="en-US" sz="1400" u="none" dirty="0">
                <a:solidFill>
                  <a:schemeClr val="bg1"/>
                </a:solidFill>
                <a:latin typeface="HarmonyOS Sans SC Light" panose="00000600000000000000" charset="-122"/>
                <a:ea typeface="HarmonyOS Sans SC Light" panose="00000600000000000000" charset="-122"/>
                <a:cs typeface="微软雅黑" charset="0"/>
                <a:sym typeface="Impact" panose="020B0806030902050204" pitchFamily="34" charset="0"/>
              </a:rPr>
              <a:t>www.deepglint.com</a:t>
            </a:r>
            <a:endParaRPr lang="en-US" sz="1400" u="none" dirty="0">
              <a:solidFill>
                <a:schemeClr val="bg1"/>
              </a:solidFill>
              <a:latin typeface="HarmonyOS Sans SC Light" panose="00000600000000000000" charset="-122"/>
              <a:ea typeface="HarmonyOS Sans SC Light" panose="00000600000000000000" charset="-122"/>
              <a:cs typeface="微软雅黑" charset="0"/>
              <a:sym typeface="Impact" panose="020B0806030902050204" pitchFamily="34" charset="0"/>
            </a:endParaRPr>
          </a:p>
        </p:txBody>
      </p:sp>
      <p:pic>
        <p:nvPicPr>
          <p:cNvPr id="3" name="图片 2"/>
          <p:cNvPicPr>
            <a:picLocks noChangeAspect="1"/>
          </p:cNvPicPr>
          <p:nvPr/>
        </p:nvPicPr>
        <p:blipFill>
          <a:blip r:embed="rId6"/>
          <a:stretch>
            <a:fillRect/>
          </a:stretch>
        </p:blipFill>
        <p:spPr>
          <a:xfrm>
            <a:off x="872490" y="5100955"/>
            <a:ext cx="781050" cy="770890"/>
          </a:xfrm>
          <a:prstGeom prst="rect">
            <a:avLst/>
          </a:prstGeom>
        </p:spPr>
      </p:pic>
      <p:sp>
        <p:nvSpPr>
          <p:cNvPr id="2" name="图标素材网站：http://www.easyicon.net/      http://www.iconfont.cn/"/>
          <p:cNvSpPr txBox="1"/>
          <p:nvPr>
            <p:custDataLst>
              <p:tags r:id="rId7"/>
            </p:custDataLst>
          </p:nvPr>
        </p:nvSpPr>
        <p:spPr>
          <a:xfrm>
            <a:off x="1862455" y="5374640"/>
            <a:ext cx="3623310" cy="459740"/>
          </a:xfrm>
          <a:prstGeom prst="rect">
            <a:avLst/>
          </a:prstGeom>
          <a:ln w="12700">
            <a:miter lim="400000"/>
          </a:ln>
        </p:spPr>
        <p:txBody>
          <a:bodyPr wrap="square" lIns="26789" tIns="26789" rIns="26789" bIns="26789" anchor="ctr">
            <a:noAutofit/>
          </a:bodyPr>
          <a:p>
            <a:pPr algn="l" defTabSz="240665">
              <a:lnSpc>
                <a:spcPct val="120000"/>
              </a:lnSpc>
              <a:spcBef>
                <a:spcPts val="0"/>
              </a:spcBef>
              <a:spcAft>
                <a:spcPts val="0"/>
              </a:spcAft>
              <a:defRPr sz="2400" b="0" u="sng">
                <a:solidFill>
                  <a:srgbClr val="323333"/>
                </a:solidFill>
              </a:defRPr>
            </a:pPr>
            <a:r>
              <a:rPr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北京市海淀区</a:t>
            </a:r>
            <a:r>
              <a:rPr lang="zh-CN"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东升科技园北街</a:t>
            </a:r>
            <a:r>
              <a:rPr lang="en-US" altLang="zh-CN"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6</a:t>
            </a:r>
            <a:r>
              <a:rPr lang="zh-CN" altLang="en-US"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号院</a:t>
            </a:r>
            <a:endParaRPr lang="zh-CN" altLang="en-US"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endParaRPr>
          </a:p>
          <a:p>
            <a:pPr algn="l" defTabSz="240665">
              <a:lnSpc>
                <a:spcPct val="120000"/>
              </a:lnSpc>
              <a:spcBef>
                <a:spcPts val="0"/>
              </a:spcBef>
              <a:spcAft>
                <a:spcPts val="0"/>
              </a:spcAft>
              <a:defRPr sz="2400" b="0" u="sng">
                <a:solidFill>
                  <a:srgbClr val="323333"/>
                </a:solidFill>
              </a:defRPr>
            </a:pPr>
            <a:r>
              <a:rPr lang="zh-CN" altLang="en-US"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中关村科学城</a:t>
            </a:r>
            <a:r>
              <a:rPr lang="en-US" altLang="zh-CN"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a:t>
            </a:r>
            <a:r>
              <a:rPr lang="zh-CN" altLang="en-US"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东升科技园</a:t>
            </a:r>
            <a:r>
              <a:rPr lang="en-US" altLang="zh-CN"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10</a:t>
            </a:r>
            <a:r>
              <a:rPr lang="zh-CN" altLang="en-US"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号楼</a:t>
            </a:r>
            <a:r>
              <a:rPr lang="en-US" altLang="zh-CN"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8-10</a:t>
            </a:r>
            <a:r>
              <a:rPr lang="zh-CN" altLang="en-US"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rPr>
              <a:t>层</a:t>
            </a:r>
            <a:endParaRPr lang="zh-CN" altLang="en-US" sz="1400" u="none" dirty="0">
              <a:solidFill>
                <a:schemeClr val="bg1"/>
              </a:solidFill>
              <a:latin typeface="HarmonyOS Sans SC Light" panose="00000600000000000000" charset="-122"/>
              <a:ea typeface="HarmonyOS Sans SC Light" panose="00000600000000000000" charset="-122"/>
              <a:cs typeface="HarmonyOS Sans SC Light" panose="00000600000000000000" charset="-122"/>
              <a:sym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0670"/>
            <a:ext cx="2435225" cy="491490"/>
          </a:xfrm>
          <a:prstGeom prst="rect">
            <a:avLst/>
          </a:prstGeom>
          <a:noFill/>
        </p:spPr>
        <p:txBody>
          <a:bodyPr wrap="square" rtlCol="0">
            <a:spAutoFit/>
          </a:bodyPr>
          <a:p>
            <a:r>
              <a:rPr lang="zh-CN" altLang="en-US" sz="2600">
                <a:solidFill>
                  <a:srgbClr val="2F3C4C"/>
                </a:solidFill>
                <a:latin typeface="楷体" charset="0"/>
                <a:ea typeface="楷体" charset="0"/>
              </a:rPr>
              <a:t>研究背景</a:t>
            </a:r>
            <a:endParaRPr lang="zh-CN" altLang="en-US" sz="2600">
              <a:solidFill>
                <a:srgbClr val="2F3C4C"/>
              </a:solidFill>
              <a:latin typeface="楷体" charset="0"/>
              <a:ea typeface="楷体" charset="0"/>
            </a:endParaRPr>
          </a:p>
        </p:txBody>
      </p:sp>
      <p:sp>
        <p:nvSpPr>
          <p:cNvPr id="2" name="Rectangle 4"/>
          <p:cNvSpPr/>
          <p:nvPr>
            <p:custDataLst>
              <p:tags r:id="rId2"/>
            </p:custDataLst>
          </p:nvPr>
        </p:nvSpPr>
        <p:spPr>
          <a:xfrm>
            <a:off x="483870" y="1237615"/>
            <a:ext cx="5358765" cy="3273425"/>
          </a:xfrm>
          <a:prstGeom prst="rect">
            <a:avLst/>
          </a:prstGeom>
        </p:spPr>
        <p:txBody>
          <a:bodyPr wrap="square">
            <a:noAutofit/>
          </a:bodyPr>
          <a:p>
            <a:pPr lvl="0">
              <a:lnSpc>
                <a:spcPct val="200000"/>
              </a:lnSpc>
              <a:spcBef>
                <a:spcPts val="0"/>
              </a:spcBef>
              <a:spcAft>
                <a:spcPts val="0"/>
              </a:spcAft>
            </a:pPr>
            <a:r>
              <a:rPr lang="en-US" altLang="zh-CN" sz="2000" dirty="0">
                <a:solidFill>
                  <a:schemeClr val="tx1"/>
                </a:solidFill>
                <a:latin typeface="楷体" charset="0"/>
                <a:ea typeface="楷体" charset="0"/>
                <a:cs typeface="楷体" charset="0"/>
              </a:rPr>
              <a:t>CLIP</a:t>
            </a:r>
            <a:r>
              <a:rPr lang="zh-CN" altLang="en-US" sz="2000" dirty="0">
                <a:solidFill>
                  <a:schemeClr val="tx1"/>
                </a:solidFill>
                <a:latin typeface="楷体" charset="0"/>
                <a:ea typeface="楷体" charset="0"/>
                <a:cs typeface="楷体" charset="0"/>
              </a:rPr>
              <a:t>的成功依赖于大量的互联网爬取的图文数据，然而</a:t>
            </a:r>
            <a:r>
              <a:rPr lang="zh-CN" altLang="en-US" sz="2000" b="1" i="1" dirty="0">
                <a:solidFill>
                  <a:schemeClr val="tx1"/>
                </a:solidFill>
                <a:latin typeface="楷体" charset="0"/>
                <a:ea typeface="楷体" charset="0"/>
                <a:cs typeface="楷体" charset="0"/>
              </a:rPr>
              <a:t>这些数据存在大量图文不匹配等噪声数据，质量很低</a:t>
            </a:r>
            <a:endParaRPr lang="zh-CN" altLang="en-US" sz="2000" b="1" i="1" dirty="0">
              <a:solidFill>
                <a:schemeClr val="tx1"/>
              </a:solidFill>
              <a:latin typeface="楷体" charset="0"/>
              <a:ea typeface="楷体" charset="0"/>
              <a:cs typeface="楷体" charset="0"/>
            </a:endParaRPr>
          </a:p>
        </p:txBody>
      </p:sp>
      <p:pic>
        <p:nvPicPr>
          <p:cNvPr id="3" name="图片 2"/>
          <p:cNvPicPr>
            <a:picLocks noChangeAspect="1"/>
          </p:cNvPicPr>
          <p:nvPr/>
        </p:nvPicPr>
        <p:blipFill>
          <a:blip r:embed="rId3"/>
          <a:stretch>
            <a:fillRect/>
          </a:stretch>
        </p:blipFill>
        <p:spPr>
          <a:xfrm>
            <a:off x="6739890" y="1574165"/>
            <a:ext cx="2238375" cy="2600325"/>
          </a:xfrm>
          <a:prstGeom prst="rect">
            <a:avLst/>
          </a:prstGeom>
        </p:spPr>
      </p:pic>
      <p:pic>
        <p:nvPicPr>
          <p:cNvPr id="4" name="图片 3"/>
          <p:cNvPicPr>
            <a:picLocks noChangeAspect="1"/>
          </p:cNvPicPr>
          <p:nvPr/>
        </p:nvPicPr>
        <p:blipFill>
          <a:blip r:embed="rId4"/>
          <a:stretch>
            <a:fillRect/>
          </a:stretch>
        </p:blipFill>
        <p:spPr>
          <a:xfrm>
            <a:off x="9119870" y="1574165"/>
            <a:ext cx="2219325" cy="2543175"/>
          </a:xfrm>
          <a:prstGeom prst="rect">
            <a:avLst/>
          </a:prstGeom>
        </p:spPr>
      </p:pic>
      <p:sp>
        <p:nvSpPr>
          <p:cNvPr id="6" name="文本框 5"/>
          <p:cNvSpPr txBox="1"/>
          <p:nvPr/>
        </p:nvSpPr>
        <p:spPr>
          <a:xfrm>
            <a:off x="8057515" y="4174490"/>
            <a:ext cx="2635885" cy="368300"/>
          </a:xfrm>
          <a:prstGeom prst="rect">
            <a:avLst/>
          </a:prstGeom>
          <a:noFill/>
        </p:spPr>
        <p:txBody>
          <a:bodyPr wrap="square" rtlCol="0">
            <a:spAutoFit/>
          </a:bodyPr>
          <a:p>
            <a:r>
              <a:rPr lang="zh-CN" altLang="en-US">
                <a:latin typeface="楷体" charset="0"/>
                <a:ea typeface="楷体" charset="0"/>
                <a:cs typeface="楷体" charset="0"/>
              </a:rPr>
              <a:t>图</a:t>
            </a:r>
            <a:r>
              <a:rPr lang="en-US" altLang="zh-CN">
                <a:latin typeface="楷体" charset="0"/>
                <a:ea typeface="楷体" charset="0"/>
                <a:cs typeface="楷体" charset="0"/>
              </a:rPr>
              <a:t>1 </a:t>
            </a:r>
            <a:r>
              <a:rPr lang="zh-CN" altLang="en-US">
                <a:latin typeface="楷体" charset="0"/>
                <a:ea typeface="楷体" charset="0"/>
                <a:cs typeface="楷体" charset="0"/>
              </a:rPr>
              <a:t>不匹配数据</a:t>
            </a:r>
            <a:r>
              <a:rPr lang="zh-CN" altLang="en-US">
                <a:latin typeface="楷体" charset="0"/>
                <a:ea typeface="楷体" charset="0"/>
                <a:cs typeface="楷体" charset="0"/>
              </a:rPr>
              <a:t>样例</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0670"/>
            <a:ext cx="2435225" cy="491490"/>
          </a:xfrm>
          <a:prstGeom prst="rect">
            <a:avLst/>
          </a:prstGeom>
          <a:noFill/>
        </p:spPr>
        <p:txBody>
          <a:bodyPr wrap="square" rtlCol="0">
            <a:spAutoFit/>
          </a:bodyPr>
          <a:p>
            <a:r>
              <a:rPr lang="zh-CN" altLang="en-US" sz="2600">
                <a:solidFill>
                  <a:srgbClr val="2F3C4C"/>
                </a:solidFill>
                <a:latin typeface="楷体" charset="0"/>
                <a:ea typeface="楷体" charset="0"/>
              </a:rPr>
              <a:t>研究背景</a:t>
            </a:r>
            <a:endParaRPr lang="zh-CN" altLang="en-US" sz="2600">
              <a:solidFill>
                <a:srgbClr val="2F3C4C"/>
              </a:solidFill>
              <a:latin typeface="楷体" charset="0"/>
              <a:ea typeface="楷体" charset="0"/>
            </a:endParaRPr>
          </a:p>
        </p:txBody>
      </p:sp>
      <p:sp>
        <p:nvSpPr>
          <p:cNvPr id="2" name="Rectangle 4"/>
          <p:cNvSpPr/>
          <p:nvPr>
            <p:custDataLst>
              <p:tags r:id="rId2"/>
            </p:custDataLst>
          </p:nvPr>
        </p:nvSpPr>
        <p:spPr>
          <a:xfrm>
            <a:off x="483870" y="1061085"/>
            <a:ext cx="5123180" cy="3273425"/>
          </a:xfrm>
          <a:prstGeom prst="rect">
            <a:avLst/>
          </a:prstGeom>
        </p:spPr>
        <p:txBody>
          <a:bodyPr wrap="square">
            <a:noAutofit/>
          </a:bodyPr>
          <a:p>
            <a:pPr lvl="0">
              <a:lnSpc>
                <a:spcPct val="200000"/>
              </a:lnSpc>
              <a:spcBef>
                <a:spcPts val="0"/>
              </a:spcBef>
              <a:spcAft>
                <a:spcPts val="0"/>
              </a:spcAft>
            </a:pPr>
            <a:r>
              <a:rPr lang="en-US" altLang="zh-CN" sz="2000" dirty="0">
                <a:solidFill>
                  <a:schemeClr val="tx1"/>
                </a:solidFill>
                <a:latin typeface="楷体" charset="0"/>
                <a:ea typeface="楷体" charset="0"/>
                <a:cs typeface="楷体" charset="0"/>
              </a:rPr>
              <a:t>Transformer</a:t>
            </a:r>
            <a:r>
              <a:rPr lang="zh-CN" altLang="en-US" sz="2000" dirty="0">
                <a:solidFill>
                  <a:schemeClr val="tx1"/>
                </a:solidFill>
                <a:latin typeface="楷体" charset="0"/>
                <a:ea typeface="楷体" charset="0"/>
                <a:cs typeface="楷体" charset="0"/>
              </a:rPr>
              <a:t>架构由于</a:t>
            </a:r>
            <a:r>
              <a:rPr lang="en-US" altLang="zh-CN" sz="2000" dirty="0">
                <a:solidFill>
                  <a:schemeClr val="tx1"/>
                </a:solidFill>
                <a:latin typeface="楷体" charset="0"/>
                <a:ea typeface="楷体" charset="0"/>
                <a:cs typeface="楷体" charset="0"/>
              </a:rPr>
              <a:t>Attention</a:t>
            </a:r>
            <a:r>
              <a:rPr lang="zh-CN" altLang="en-US" sz="2000" dirty="0">
                <a:solidFill>
                  <a:schemeClr val="tx1"/>
                </a:solidFill>
                <a:latin typeface="楷体" charset="0"/>
                <a:ea typeface="楷体" charset="0"/>
                <a:cs typeface="楷体" charset="0"/>
              </a:rPr>
              <a:t>的</a:t>
            </a:r>
            <a:r>
              <a:rPr lang="zh-CN" altLang="en-US" sz="2000" b="1" i="1" dirty="0">
                <a:solidFill>
                  <a:schemeClr val="tx1"/>
                </a:solidFill>
                <a:latin typeface="楷体" charset="0"/>
                <a:ea typeface="楷体" charset="0"/>
                <a:cs typeface="楷体" charset="0"/>
              </a:rPr>
              <a:t>平方计算复杂度限制了其有效处理高分辨率图像和长序列的能力</a:t>
            </a:r>
            <a:endParaRPr lang="zh-CN" altLang="en-US" sz="2000" b="1" i="1" dirty="0">
              <a:solidFill>
                <a:schemeClr val="tx1"/>
              </a:solidFill>
              <a:latin typeface="楷体" charset="0"/>
              <a:ea typeface="楷体" charset="0"/>
              <a:cs typeface="楷体" charset="0"/>
            </a:endParaRPr>
          </a:p>
          <a:p>
            <a:pPr lvl="0">
              <a:lnSpc>
                <a:spcPct val="200000"/>
              </a:lnSpc>
              <a:spcBef>
                <a:spcPts val="0"/>
              </a:spcBef>
              <a:spcAft>
                <a:spcPts val="0"/>
              </a:spcAft>
            </a:pPr>
            <a:endParaRPr lang="zh-CN" altLang="en-US" sz="2000" b="1" i="1" dirty="0">
              <a:solidFill>
                <a:schemeClr val="tx1"/>
              </a:solidFill>
              <a:latin typeface="楷体" charset="0"/>
              <a:ea typeface="楷体" charset="0"/>
              <a:cs typeface="楷体" charset="0"/>
            </a:endParaRPr>
          </a:p>
        </p:txBody>
      </p:sp>
      <p:sp>
        <p:nvSpPr>
          <p:cNvPr id="4" name="文本框 3"/>
          <p:cNvSpPr txBox="1"/>
          <p:nvPr/>
        </p:nvSpPr>
        <p:spPr>
          <a:xfrm>
            <a:off x="0" y="6612890"/>
            <a:ext cx="12121515" cy="245110"/>
          </a:xfrm>
          <a:prstGeom prst="rect">
            <a:avLst/>
          </a:prstGeom>
          <a:noFill/>
        </p:spPr>
        <p:txBody>
          <a:bodyPr wrap="square" rtlCol="0">
            <a:spAutoFit/>
          </a:bodyPr>
          <a:p>
            <a:r>
              <a:rPr lang="en-US" altLang="zh-CN" sz="1000">
                <a:solidFill>
                  <a:schemeClr val="accent3"/>
                </a:solidFill>
                <a:latin typeface="Comic Sans MS Regular" panose="030F0902030302020204" charset="0"/>
                <a:cs typeface="Comic Sans MS Regular" panose="030F0902030302020204" charset="0"/>
              </a:rPr>
              <a:t>[1] RWKV: Reinventing RNNs for the Transformer Era. Bo Peng, Eric Alcaide, et al.</a:t>
            </a:r>
            <a:r>
              <a:rPr lang="en-US" altLang="zh-CN" sz="1000">
                <a:latin typeface="Comic Sans MS Regular" panose="030F0902030302020204" charset="0"/>
                <a:cs typeface="Comic Sans MS Regular" panose="030F0902030302020204" charset="0"/>
              </a:rPr>
              <a:t> </a:t>
            </a:r>
            <a:endParaRPr lang="en-US" altLang="zh-CN" sz="1000">
              <a:latin typeface="Comic Sans MS Regular" panose="030F0902030302020204" charset="0"/>
              <a:cs typeface="Comic Sans MS Regular" panose="030F0902030302020204" charset="0"/>
            </a:endParaRPr>
          </a:p>
        </p:txBody>
      </p:sp>
      <p:pic>
        <p:nvPicPr>
          <p:cNvPr id="6" name="图片 5"/>
          <p:cNvPicPr>
            <a:picLocks noChangeAspect="1"/>
          </p:cNvPicPr>
          <p:nvPr/>
        </p:nvPicPr>
        <p:blipFill>
          <a:blip r:embed="rId3"/>
          <a:stretch>
            <a:fillRect/>
          </a:stretch>
        </p:blipFill>
        <p:spPr>
          <a:xfrm>
            <a:off x="5722620" y="1189355"/>
            <a:ext cx="6177280" cy="3145155"/>
          </a:xfrm>
          <a:prstGeom prst="rect">
            <a:avLst/>
          </a:prstGeom>
        </p:spPr>
      </p:pic>
      <p:sp>
        <p:nvSpPr>
          <p:cNvPr id="7" name="文本框 6"/>
          <p:cNvSpPr txBox="1"/>
          <p:nvPr/>
        </p:nvSpPr>
        <p:spPr>
          <a:xfrm>
            <a:off x="5688965" y="4312285"/>
            <a:ext cx="6211570" cy="368300"/>
          </a:xfrm>
          <a:prstGeom prst="rect">
            <a:avLst/>
          </a:prstGeom>
          <a:noFill/>
        </p:spPr>
        <p:txBody>
          <a:bodyPr wrap="square" rtlCol="0">
            <a:spAutoFit/>
          </a:bodyPr>
          <a:p>
            <a:pPr algn="ctr"/>
            <a:r>
              <a:rPr lang="zh-CN" altLang="en-US">
                <a:latin typeface="楷体" charset="0"/>
                <a:ea typeface="楷体" charset="0"/>
                <a:cs typeface="楷体" charset="0"/>
              </a:rPr>
              <a:t>表</a:t>
            </a:r>
            <a:r>
              <a:rPr lang="en-US" altLang="zh-CN">
                <a:latin typeface="楷体" charset="0"/>
                <a:ea typeface="楷体" charset="0"/>
                <a:cs typeface="楷体" charset="0"/>
              </a:rPr>
              <a:t>1 </a:t>
            </a:r>
            <a:r>
              <a:rPr lang="zh-CN" altLang="en-US">
                <a:latin typeface="楷体" charset="0"/>
                <a:ea typeface="楷体" charset="0"/>
                <a:cs typeface="楷体" charset="0"/>
              </a:rPr>
              <a:t>不同模型架构推理复杂度对比</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0670"/>
            <a:ext cx="2435225" cy="491490"/>
          </a:xfrm>
          <a:prstGeom prst="rect">
            <a:avLst/>
          </a:prstGeom>
          <a:noFill/>
        </p:spPr>
        <p:txBody>
          <a:bodyPr wrap="square" rtlCol="0">
            <a:spAutoFit/>
          </a:bodyPr>
          <a:p>
            <a:r>
              <a:rPr lang="zh-CN" altLang="en-US" sz="2600">
                <a:solidFill>
                  <a:srgbClr val="2F3C4C"/>
                </a:solidFill>
                <a:latin typeface="楷体" charset="0"/>
                <a:ea typeface="楷体" charset="0"/>
              </a:rPr>
              <a:t>研究背景</a:t>
            </a:r>
            <a:endParaRPr lang="zh-CN" altLang="en-US" sz="2600">
              <a:solidFill>
                <a:srgbClr val="2F3C4C"/>
              </a:solidFill>
              <a:latin typeface="楷体" charset="0"/>
              <a:ea typeface="楷体" charset="0"/>
            </a:endParaRPr>
          </a:p>
        </p:txBody>
      </p:sp>
      <p:sp>
        <p:nvSpPr>
          <p:cNvPr id="2" name="Rectangle 4"/>
          <p:cNvSpPr/>
          <p:nvPr>
            <p:custDataLst>
              <p:tags r:id="rId2"/>
            </p:custDataLst>
          </p:nvPr>
        </p:nvSpPr>
        <p:spPr>
          <a:xfrm>
            <a:off x="483870" y="996315"/>
            <a:ext cx="5123180" cy="3273425"/>
          </a:xfrm>
          <a:prstGeom prst="rect">
            <a:avLst/>
          </a:prstGeom>
        </p:spPr>
        <p:txBody>
          <a:bodyPr wrap="square">
            <a:noAutofit/>
          </a:bodyPr>
          <a:p>
            <a:pPr lvl="0">
              <a:lnSpc>
                <a:spcPct val="200000"/>
              </a:lnSpc>
              <a:spcBef>
                <a:spcPts val="0"/>
              </a:spcBef>
              <a:spcAft>
                <a:spcPts val="0"/>
              </a:spcAft>
            </a:pPr>
            <a:r>
              <a:rPr lang="zh-CN" altLang="en-US" sz="2000" dirty="0">
                <a:solidFill>
                  <a:schemeClr val="tx1"/>
                </a:solidFill>
                <a:latin typeface="楷体" charset="0"/>
                <a:ea typeface="楷体" charset="0"/>
                <a:cs typeface="楷体" charset="0"/>
              </a:rPr>
              <a:t>近期RWKV,Mamba等架构由于其可以并行训练及高效的推理能力在多个领域得到了广泛的应用，</a:t>
            </a:r>
            <a:r>
              <a:rPr lang="zh-CN" altLang="en-US" sz="2000" b="1" i="1" dirty="0">
                <a:solidFill>
                  <a:schemeClr val="tx1"/>
                </a:solidFill>
                <a:latin typeface="楷体" charset="0"/>
                <a:ea typeface="楷体" charset="0"/>
                <a:cs typeface="楷体" charset="0"/>
              </a:rPr>
              <a:t>但是这类模型在视觉语言表征学习上的性能仍待探索</a:t>
            </a:r>
            <a:endParaRPr lang="zh-CN" altLang="en-US" sz="2000" b="1" i="1" dirty="0">
              <a:solidFill>
                <a:schemeClr val="tx1"/>
              </a:solidFill>
              <a:latin typeface="楷体" charset="0"/>
              <a:ea typeface="楷体" charset="0"/>
              <a:cs typeface="楷体" charset="0"/>
            </a:endParaRPr>
          </a:p>
        </p:txBody>
      </p:sp>
      <p:sp>
        <p:nvSpPr>
          <p:cNvPr id="4" name="文本框 3"/>
          <p:cNvSpPr txBox="1"/>
          <p:nvPr/>
        </p:nvSpPr>
        <p:spPr>
          <a:xfrm>
            <a:off x="0" y="6304915"/>
            <a:ext cx="12121515" cy="553085"/>
          </a:xfrm>
          <a:prstGeom prst="rect">
            <a:avLst/>
          </a:prstGeom>
          <a:noFill/>
        </p:spPr>
        <p:txBody>
          <a:bodyPr wrap="square" rtlCol="0">
            <a:spAutoFit/>
          </a:bodyPr>
          <a:p>
            <a:r>
              <a:rPr lang="en-US" altLang="zh-CN" sz="1000">
                <a:solidFill>
                  <a:schemeClr val="accent3"/>
                </a:solidFill>
                <a:latin typeface="Comic Sans MS Regular" panose="030F0902030302020204" charset="0"/>
                <a:cs typeface="Comic Sans MS Regular" panose="030F0902030302020204" charset="0"/>
              </a:rPr>
              <a:t>[2] Vision-RWKV: Efficient and Scalable Visual Perception with RWKV-Like Architectures. Yuchen Duan, Weiyun Wang, et al.</a:t>
            </a:r>
            <a:endParaRPr lang="en-US" altLang="zh-CN" sz="1000">
              <a:solidFill>
                <a:schemeClr val="accent3"/>
              </a:solidFill>
              <a:latin typeface="Comic Sans MS Regular" panose="030F0902030302020204" charset="0"/>
              <a:cs typeface="Comic Sans MS Regular" panose="030F0902030302020204" charset="0"/>
            </a:endParaRPr>
          </a:p>
          <a:p>
            <a:r>
              <a:rPr lang="en-US" altLang="zh-CN" sz="1000">
                <a:solidFill>
                  <a:schemeClr val="accent3"/>
                </a:solidFill>
                <a:latin typeface="Comic Sans MS Regular" panose="030F0902030302020204" charset="0"/>
                <a:cs typeface="Comic Sans MS Regular" panose="030F0902030302020204" charset="0"/>
              </a:rPr>
              <a:t>[3] Diffusion-RWKV:Scaling RWKV-Like Architectures for Diffusion Models. Zhengcong Fei, Mingyuan Fan, et al.</a:t>
            </a:r>
            <a:endParaRPr lang="en-US" altLang="zh-CN" sz="1000">
              <a:solidFill>
                <a:schemeClr val="accent3"/>
              </a:solidFill>
              <a:latin typeface="Comic Sans MS Regular" panose="030F0902030302020204" charset="0"/>
              <a:cs typeface="Comic Sans MS Regular" panose="030F0902030302020204" charset="0"/>
            </a:endParaRPr>
          </a:p>
          <a:p>
            <a:r>
              <a:rPr lang="en-US" altLang="zh-CN" sz="1000">
                <a:solidFill>
                  <a:schemeClr val="accent3"/>
                </a:solidFill>
                <a:latin typeface="Comic Sans MS Regular" panose="030F0902030302020204" charset="0"/>
                <a:cs typeface="Comic Sans MS Regular" panose="030F0902030302020204" charset="0"/>
              </a:rPr>
              <a:t>[4] VisualRWKV: Exploring Recurrent Neural Networks for Visual Language Models. Haowen Hou, Peigen Zeng, et al.</a:t>
            </a:r>
            <a:endParaRPr lang="en-US" altLang="zh-CN" sz="1000">
              <a:solidFill>
                <a:schemeClr val="accent3"/>
              </a:solidFill>
              <a:latin typeface="Comic Sans MS Regular" panose="030F0902030302020204" charset="0"/>
              <a:cs typeface="Comic Sans MS Regular" panose="030F0902030302020204" charset="0"/>
            </a:endParaRPr>
          </a:p>
        </p:txBody>
      </p:sp>
      <p:pic>
        <p:nvPicPr>
          <p:cNvPr id="6" name="图片 5"/>
          <p:cNvPicPr>
            <a:picLocks noChangeAspect="1"/>
          </p:cNvPicPr>
          <p:nvPr/>
        </p:nvPicPr>
        <p:blipFill>
          <a:blip r:embed="rId3"/>
          <a:stretch>
            <a:fillRect/>
          </a:stretch>
        </p:blipFill>
        <p:spPr>
          <a:xfrm>
            <a:off x="6635750" y="996315"/>
            <a:ext cx="1753235" cy="2067560"/>
          </a:xfrm>
          <a:prstGeom prst="rect">
            <a:avLst/>
          </a:prstGeom>
        </p:spPr>
      </p:pic>
      <p:pic>
        <p:nvPicPr>
          <p:cNvPr id="3" name="图片 2"/>
          <p:cNvPicPr>
            <a:picLocks noChangeAspect="1"/>
          </p:cNvPicPr>
          <p:nvPr/>
        </p:nvPicPr>
        <p:blipFill>
          <a:blip r:embed="rId4"/>
          <a:stretch>
            <a:fillRect/>
          </a:stretch>
        </p:blipFill>
        <p:spPr>
          <a:xfrm>
            <a:off x="9062085" y="995680"/>
            <a:ext cx="1898015" cy="1997075"/>
          </a:xfrm>
          <a:prstGeom prst="rect">
            <a:avLst/>
          </a:prstGeom>
        </p:spPr>
      </p:pic>
      <p:pic>
        <p:nvPicPr>
          <p:cNvPr id="7" name="图片 6"/>
          <p:cNvPicPr>
            <a:picLocks noChangeAspect="1"/>
          </p:cNvPicPr>
          <p:nvPr/>
        </p:nvPicPr>
        <p:blipFill>
          <a:blip r:embed="rId5"/>
          <a:stretch>
            <a:fillRect/>
          </a:stretch>
        </p:blipFill>
        <p:spPr>
          <a:xfrm>
            <a:off x="6553200" y="3426460"/>
            <a:ext cx="4515485" cy="1934210"/>
          </a:xfrm>
          <a:prstGeom prst="rect">
            <a:avLst/>
          </a:prstGeom>
        </p:spPr>
      </p:pic>
      <p:sp>
        <p:nvSpPr>
          <p:cNvPr id="8" name="文本框 7"/>
          <p:cNvSpPr txBox="1"/>
          <p:nvPr/>
        </p:nvSpPr>
        <p:spPr>
          <a:xfrm>
            <a:off x="6553200" y="3063875"/>
            <a:ext cx="1748790" cy="307340"/>
          </a:xfrm>
          <a:prstGeom prst="rect">
            <a:avLst/>
          </a:prstGeom>
          <a:noFill/>
        </p:spPr>
        <p:txBody>
          <a:bodyPr wrap="square" rtlCol="0">
            <a:noAutofit/>
          </a:bodyPr>
          <a:p>
            <a:pPr algn="ctr"/>
            <a:r>
              <a:rPr lang="en-US" altLang="zh-CN" sz="1200">
                <a:latin typeface="Comic Sans MS Regular" panose="030F0902030302020204" charset="0"/>
                <a:cs typeface="Comic Sans MS Regular" panose="030F0902030302020204" charset="0"/>
              </a:rPr>
              <a:t>(a) Vision-RWKV</a:t>
            </a:r>
            <a:endParaRPr lang="en-US" altLang="zh-CN" sz="1200">
              <a:latin typeface="Comic Sans MS Regular" panose="030F0902030302020204" charset="0"/>
              <a:cs typeface="Comic Sans MS Regular" panose="030F0902030302020204" charset="0"/>
            </a:endParaRPr>
          </a:p>
        </p:txBody>
      </p:sp>
      <p:sp>
        <p:nvSpPr>
          <p:cNvPr id="9" name="文本框 8"/>
          <p:cNvSpPr txBox="1"/>
          <p:nvPr/>
        </p:nvSpPr>
        <p:spPr>
          <a:xfrm>
            <a:off x="9062085" y="3063875"/>
            <a:ext cx="1748790" cy="307340"/>
          </a:xfrm>
          <a:prstGeom prst="rect">
            <a:avLst/>
          </a:prstGeom>
          <a:noFill/>
        </p:spPr>
        <p:txBody>
          <a:bodyPr wrap="square" rtlCol="0">
            <a:noAutofit/>
          </a:bodyPr>
          <a:p>
            <a:pPr algn="ctr"/>
            <a:r>
              <a:rPr lang="en-US" altLang="zh-CN" sz="1200">
                <a:latin typeface="Comic Sans MS Regular" panose="030F0902030302020204" charset="0"/>
                <a:cs typeface="Comic Sans MS Regular" panose="030F0902030302020204" charset="0"/>
              </a:rPr>
              <a:t>(b) Diffusion-RWKV</a:t>
            </a:r>
            <a:endParaRPr lang="en-US" altLang="zh-CN" sz="1200">
              <a:latin typeface="Comic Sans MS Regular" panose="030F0902030302020204" charset="0"/>
              <a:cs typeface="Comic Sans MS Regular" panose="030F0902030302020204" charset="0"/>
            </a:endParaRPr>
          </a:p>
        </p:txBody>
      </p:sp>
      <p:sp>
        <p:nvSpPr>
          <p:cNvPr id="11" name="文本框 10"/>
          <p:cNvSpPr txBox="1"/>
          <p:nvPr/>
        </p:nvSpPr>
        <p:spPr>
          <a:xfrm>
            <a:off x="7936865" y="5362575"/>
            <a:ext cx="1748790" cy="307340"/>
          </a:xfrm>
          <a:prstGeom prst="rect">
            <a:avLst/>
          </a:prstGeom>
          <a:noFill/>
        </p:spPr>
        <p:txBody>
          <a:bodyPr wrap="square" rtlCol="0">
            <a:noAutofit/>
          </a:bodyPr>
          <a:p>
            <a:pPr algn="ctr"/>
            <a:r>
              <a:rPr lang="en-US" altLang="zh-CN" sz="1200">
                <a:latin typeface="Comic Sans MS Regular" panose="030F0902030302020204" charset="0"/>
                <a:cs typeface="Comic Sans MS Regular" panose="030F0902030302020204" charset="0"/>
              </a:rPr>
              <a:t>(c) VisualRWKV</a:t>
            </a:r>
            <a:endParaRPr lang="en-US" altLang="zh-CN" sz="1200">
              <a:latin typeface="Comic Sans MS Regular" panose="030F0902030302020204" charset="0"/>
              <a:cs typeface="Comic Sans MS Regular" panose="030F0902030302020204" charset="0"/>
            </a:endParaRPr>
          </a:p>
        </p:txBody>
      </p:sp>
      <p:sp>
        <p:nvSpPr>
          <p:cNvPr id="10" name="文本框 9"/>
          <p:cNvSpPr txBox="1"/>
          <p:nvPr/>
        </p:nvSpPr>
        <p:spPr>
          <a:xfrm>
            <a:off x="6426200" y="5669915"/>
            <a:ext cx="4642485" cy="368300"/>
          </a:xfrm>
          <a:prstGeom prst="rect">
            <a:avLst/>
          </a:prstGeom>
          <a:noFill/>
        </p:spPr>
        <p:txBody>
          <a:bodyPr wrap="square" rtlCol="0">
            <a:spAutoFit/>
          </a:bodyPr>
          <a:p>
            <a:pPr algn="ctr"/>
            <a:r>
              <a:rPr lang="zh-CN" altLang="en-US">
                <a:latin typeface="楷体" charset="0"/>
                <a:ea typeface="楷体" charset="0"/>
                <a:cs typeface="楷体" charset="0"/>
              </a:rPr>
              <a:t>图</a:t>
            </a:r>
            <a:r>
              <a:rPr lang="en-US" altLang="zh-CN">
                <a:latin typeface="楷体" charset="0"/>
                <a:ea typeface="楷体" charset="0"/>
                <a:cs typeface="楷体" charset="0"/>
              </a:rPr>
              <a:t>2 RWKV</a:t>
            </a:r>
            <a:r>
              <a:rPr lang="zh-CN" altLang="en-US">
                <a:latin typeface="楷体" charset="0"/>
                <a:ea typeface="楷体" charset="0"/>
                <a:cs typeface="楷体" charset="0"/>
              </a:rPr>
              <a:t>在不同任务上的</a:t>
            </a:r>
            <a:r>
              <a:rPr lang="zh-CN" altLang="en-US">
                <a:latin typeface="楷体" charset="0"/>
                <a:ea typeface="楷体" charset="0"/>
                <a:cs typeface="楷体" charset="0"/>
              </a:rPr>
              <a:t>应用</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品牌色彩探索 5.0-1 2"/>
          <p:cNvPicPr>
            <a:picLocks noChangeAspect="1"/>
          </p:cNvPicPr>
          <p:nvPr/>
        </p:nvPicPr>
        <p:blipFill>
          <a:blip r:embed="rId1"/>
          <a:stretch>
            <a:fillRect/>
          </a:stretch>
        </p:blipFill>
        <p:spPr>
          <a:xfrm>
            <a:off x="635" y="0"/>
            <a:ext cx="12192000" cy="6858000"/>
          </a:xfrm>
          <a:prstGeom prst="rect">
            <a:avLst/>
          </a:prstGeom>
        </p:spPr>
      </p:pic>
      <p:grpSp>
        <p:nvGrpSpPr>
          <p:cNvPr id="5" name="组合 4"/>
          <p:cNvGrpSpPr/>
          <p:nvPr/>
        </p:nvGrpSpPr>
        <p:grpSpPr>
          <a:xfrm>
            <a:off x="3070860" y="2915920"/>
            <a:ext cx="6049645" cy="1496695"/>
            <a:chOff x="4836" y="4359"/>
            <a:chExt cx="9527" cy="2357"/>
          </a:xfrm>
        </p:grpSpPr>
        <p:sp>
          <p:nvSpPr>
            <p:cNvPr id="3" name="Rectangle 4"/>
            <p:cNvSpPr/>
            <p:nvPr>
              <p:custDataLst>
                <p:tags r:id="rId2"/>
              </p:custDataLst>
            </p:nvPr>
          </p:nvSpPr>
          <p:spPr>
            <a:xfrm>
              <a:off x="4836" y="4359"/>
              <a:ext cx="9527" cy="2357"/>
            </a:xfrm>
            <a:prstGeom prst="rect">
              <a:avLst/>
            </a:prstGeom>
          </p:spPr>
          <p:txBody>
            <a:bodyPr wrap="square">
              <a:noAutofit/>
            </a:bodyPr>
            <a:p>
              <a:pPr lvl="0" algn="ctr">
                <a:lnSpc>
                  <a:spcPct val="100000"/>
                </a:lnSpc>
                <a:spcBef>
                  <a:spcPts val="0"/>
                </a:spcBef>
                <a:spcAft>
                  <a:spcPts val="0"/>
                </a:spcAft>
              </a:pPr>
              <a:r>
                <a:rPr lang="zh-CN" altLang="en-US" sz="4800" dirty="0">
                  <a:solidFill>
                    <a:schemeClr val="bg1"/>
                  </a:solidFill>
                  <a:latin typeface="楷体" charset="0"/>
                  <a:ea typeface="楷体" charset="0"/>
                  <a:cs typeface="HarmonyOS Sans SC Bold" charset="-122"/>
                </a:rPr>
                <a:t>工作</a:t>
              </a:r>
              <a:r>
                <a:rPr lang="zh-CN" altLang="en-US" sz="4800" dirty="0">
                  <a:solidFill>
                    <a:schemeClr val="bg1"/>
                  </a:solidFill>
                  <a:latin typeface="楷体" charset="0"/>
                  <a:ea typeface="楷体" charset="0"/>
                  <a:cs typeface="HarmonyOS Sans SC Bold" charset="-122"/>
                </a:rPr>
                <a:t>内容</a:t>
              </a:r>
              <a:endParaRPr lang="zh-CN" altLang="en-US" sz="4800" dirty="0">
                <a:solidFill>
                  <a:schemeClr val="bg1"/>
                </a:solidFill>
                <a:latin typeface="楷体" charset="0"/>
                <a:ea typeface="楷体" charset="0"/>
                <a:cs typeface="HarmonyOS Sans SC Bold" charset="-122"/>
              </a:endParaRPr>
            </a:p>
          </p:txBody>
        </p:sp>
        <p:sp>
          <p:nvSpPr>
            <p:cNvPr id="12" name="Rectangle 4"/>
            <p:cNvSpPr/>
            <p:nvPr>
              <p:custDataLst>
                <p:tags r:id="rId3"/>
              </p:custDataLst>
            </p:nvPr>
          </p:nvSpPr>
          <p:spPr>
            <a:xfrm>
              <a:off x="7910" y="5709"/>
              <a:ext cx="3382" cy="488"/>
            </a:xfrm>
            <a:prstGeom prst="rect">
              <a:avLst/>
            </a:prstGeom>
          </p:spPr>
          <p:txBody>
            <a:bodyPr wrap="square">
              <a:noAutofit/>
            </a:bodyPr>
            <a:p>
              <a:pPr lvl="0" algn="ctr">
                <a:lnSpc>
                  <a:spcPct val="100000"/>
                </a:lnSpc>
                <a:spcBef>
                  <a:spcPts val="0"/>
                </a:spcBef>
                <a:spcAft>
                  <a:spcPts val="0"/>
                </a:spcAft>
              </a:pPr>
              <a:endParaRPr sz="1600" dirty="0">
                <a:solidFill>
                  <a:schemeClr val="bg1"/>
                </a:solidFill>
                <a:latin typeface="HarmonyOS Sans SC Regular" charset="-122"/>
                <a:ea typeface="HarmonyOS Sans SC Regular" charset="-122"/>
                <a:cs typeface="HarmonyOS Sans SC Light" panose="000006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0670"/>
            <a:ext cx="2435225" cy="491490"/>
          </a:xfrm>
          <a:prstGeom prst="rect">
            <a:avLst/>
          </a:prstGeom>
          <a:noFill/>
        </p:spPr>
        <p:txBody>
          <a:bodyPr wrap="square" rtlCol="0">
            <a:spAutoFit/>
          </a:bodyPr>
          <a:p>
            <a:r>
              <a:rPr lang="zh-CN" altLang="en-US" sz="2600">
                <a:solidFill>
                  <a:srgbClr val="2F3C4C"/>
                </a:solidFill>
                <a:latin typeface="楷体" charset="0"/>
                <a:ea typeface="楷体" charset="0"/>
              </a:rPr>
              <a:t>工作</a:t>
            </a:r>
            <a:r>
              <a:rPr lang="zh-CN" altLang="en-US" sz="2600">
                <a:solidFill>
                  <a:srgbClr val="2F3C4C"/>
                </a:solidFill>
                <a:latin typeface="楷体" charset="0"/>
                <a:ea typeface="楷体" charset="0"/>
              </a:rPr>
              <a:t>内容</a:t>
            </a:r>
            <a:endParaRPr lang="zh-CN" altLang="en-US" sz="2600">
              <a:solidFill>
                <a:srgbClr val="2F3C4C"/>
              </a:solidFill>
              <a:latin typeface="楷体" charset="0"/>
              <a:ea typeface="楷体" charset="0"/>
            </a:endParaRPr>
          </a:p>
        </p:txBody>
      </p:sp>
      <p:sp>
        <p:nvSpPr>
          <p:cNvPr id="2" name="Rectangle 4"/>
          <p:cNvSpPr/>
          <p:nvPr>
            <p:custDataLst>
              <p:tags r:id="rId2"/>
            </p:custDataLst>
          </p:nvPr>
        </p:nvSpPr>
        <p:spPr>
          <a:xfrm>
            <a:off x="441325" y="996315"/>
            <a:ext cx="585089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a:latin typeface="楷体" charset="0"/>
                <a:ea typeface="楷体" charset="0"/>
                <a:cs typeface="楷体" charset="0"/>
                <a:sym typeface="+mn-ea"/>
              </a:rPr>
              <a:t>丰富文本描述生成框架</a:t>
            </a:r>
            <a:endParaRPr lang="en-US" altLang="zh-CN" sz="2000" dirty="0">
              <a:latin typeface="楷体" charset="0"/>
              <a:ea typeface="楷体" charset="0"/>
              <a:cs typeface="楷体" charset="0"/>
              <a:sym typeface="+mn-ea"/>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利用</a:t>
            </a:r>
            <a:r>
              <a:rPr lang="en-US" altLang="zh-CN" sz="2000" dirty="0">
                <a:solidFill>
                  <a:schemeClr val="tx1"/>
                </a:solidFill>
                <a:latin typeface="楷体" charset="0"/>
                <a:ea typeface="楷体" charset="0"/>
                <a:cs typeface="楷体" charset="0"/>
              </a:rPr>
              <a:t>OFA</a:t>
            </a:r>
            <a:r>
              <a:rPr lang="zh-CN" altLang="en-US" sz="2000" dirty="0">
                <a:solidFill>
                  <a:schemeClr val="tx1"/>
                </a:solidFill>
                <a:latin typeface="楷体" charset="0"/>
                <a:ea typeface="楷体" charset="0"/>
                <a:cs typeface="楷体" charset="0"/>
              </a:rPr>
              <a:t>和</a:t>
            </a:r>
            <a:r>
              <a:rPr lang="en-US" altLang="zh-CN" sz="2000" dirty="0">
                <a:solidFill>
                  <a:schemeClr val="tx1"/>
                </a:solidFill>
                <a:latin typeface="楷体" charset="0"/>
                <a:ea typeface="楷体" charset="0"/>
                <a:cs typeface="楷体" charset="0"/>
              </a:rPr>
              <a:t>RAM++</a:t>
            </a:r>
            <a:r>
              <a:rPr lang="zh-CN" altLang="en-US" sz="2000" dirty="0">
                <a:solidFill>
                  <a:schemeClr val="tx1"/>
                </a:solidFill>
                <a:latin typeface="楷体" charset="0"/>
                <a:ea typeface="楷体" charset="0"/>
                <a:cs typeface="楷体" charset="0"/>
              </a:rPr>
              <a:t>生成图片对应</a:t>
            </a:r>
            <a:r>
              <a:rPr lang="en-US" altLang="zh-CN" sz="2000" dirty="0">
                <a:solidFill>
                  <a:schemeClr val="tx1"/>
                </a:solidFill>
                <a:latin typeface="楷体" charset="0"/>
                <a:ea typeface="楷体" charset="0"/>
                <a:cs typeface="楷体" charset="0"/>
              </a:rPr>
              <a:t>caption</a:t>
            </a:r>
            <a:r>
              <a:rPr lang="zh-CN" altLang="en-US" sz="2000" dirty="0">
                <a:solidFill>
                  <a:schemeClr val="tx1"/>
                </a:solidFill>
                <a:latin typeface="楷体" charset="0"/>
                <a:ea typeface="楷体" charset="0"/>
                <a:cs typeface="楷体" charset="0"/>
              </a:rPr>
              <a:t>和</a:t>
            </a:r>
            <a:r>
              <a:rPr lang="en-US" altLang="zh-CN" sz="2000" dirty="0">
                <a:solidFill>
                  <a:schemeClr val="tx1"/>
                </a:solidFill>
                <a:latin typeface="楷体" charset="0"/>
                <a:ea typeface="楷体" charset="0"/>
                <a:cs typeface="楷体" charset="0"/>
              </a:rPr>
              <a:t>semantic tags</a:t>
            </a:r>
            <a:endParaRPr lang="en-US" altLang="zh-CN"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利用</a:t>
            </a:r>
            <a:r>
              <a:rPr lang="en-US" altLang="zh-CN" sz="2000" dirty="0">
                <a:solidFill>
                  <a:schemeClr val="tx1"/>
                </a:solidFill>
                <a:latin typeface="楷体" charset="0"/>
                <a:ea typeface="楷体" charset="0"/>
                <a:cs typeface="楷体" charset="0"/>
              </a:rPr>
              <a:t>ChatGPT</a:t>
            </a:r>
            <a:r>
              <a:rPr lang="zh-CN" altLang="en-US" sz="2000" dirty="0">
                <a:solidFill>
                  <a:schemeClr val="tx1"/>
                </a:solidFill>
                <a:latin typeface="楷体" charset="0"/>
                <a:ea typeface="楷体" charset="0"/>
                <a:cs typeface="楷体" charset="0"/>
              </a:rPr>
              <a:t>构建</a:t>
            </a:r>
            <a:r>
              <a:rPr lang="en-US" altLang="zh-CN" sz="2000" dirty="0">
                <a:solidFill>
                  <a:schemeClr val="tx1"/>
                </a:solidFill>
                <a:latin typeface="楷体" charset="0"/>
                <a:ea typeface="楷体" charset="0"/>
                <a:cs typeface="楷体" charset="0"/>
              </a:rPr>
              <a:t>&lt;raw text, caption, tags | diverse description&gt;</a:t>
            </a:r>
            <a:r>
              <a:rPr lang="zh-CN" altLang="en-US" sz="2000" dirty="0">
                <a:solidFill>
                  <a:schemeClr val="tx1"/>
                </a:solidFill>
                <a:latin typeface="楷体" charset="0"/>
                <a:ea typeface="楷体" charset="0"/>
                <a:cs typeface="楷体" charset="0"/>
              </a:rPr>
              <a:t>指令数据集</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对</a:t>
            </a:r>
            <a:r>
              <a:rPr lang="en-US" altLang="zh-CN" sz="2000" dirty="0">
                <a:solidFill>
                  <a:schemeClr val="tx1"/>
                </a:solidFill>
                <a:latin typeface="楷体" charset="0"/>
                <a:ea typeface="楷体" charset="0"/>
                <a:cs typeface="楷体" charset="0"/>
              </a:rPr>
              <a:t>LLaMA3</a:t>
            </a:r>
            <a:r>
              <a:rPr lang="zh-CN" altLang="en-US" sz="2000" dirty="0">
                <a:solidFill>
                  <a:schemeClr val="tx1"/>
                </a:solidFill>
                <a:latin typeface="楷体" charset="0"/>
                <a:ea typeface="楷体" charset="0"/>
                <a:cs typeface="楷体" charset="0"/>
              </a:rPr>
              <a:t>进行指令微调用于大规模数据推理</a:t>
            </a:r>
            <a:endParaRPr lang="en-US" altLang="zh-CN" sz="2000" dirty="0">
              <a:solidFill>
                <a:schemeClr val="tx1"/>
              </a:solidFill>
              <a:latin typeface="楷体" charset="0"/>
              <a:ea typeface="楷体" charset="0"/>
              <a:cs typeface="楷体" charset="0"/>
            </a:endParaRPr>
          </a:p>
          <a:p>
            <a:pPr lvl="0">
              <a:lnSpc>
                <a:spcPct val="200000"/>
              </a:lnSpc>
              <a:spcBef>
                <a:spcPts val="0"/>
              </a:spcBef>
              <a:spcAft>
                <a:spcPts val="0"/>
              </a:spcAft>
            </a:pPr>
            <a:endParaRPr lang="en-US" altLang="zh-CN" sz="2000" dirty="0">
              <a:solidFill>
                <a:schemeClr val="tx1"/>
              </a:solidFill>
              <a:latin typeface="楷体" charset="0"/>
              <a:ea typeface="楷体" charset="0"/>
              <a:cs typeface="楷体" charset="0"/>
            </a:endParaRPr>
          </a:p>
        </p:txBody>
      </p:sp>
      <p:sp>
        <p:nvSpPr>
          <p:cNvPr id="4" name="文本框 3"/>
          <p:cNvSpPr txBox="1"/>
          <p:nvPr/>
        </p:nvSpPr>
        <p:spPr>
          <a:xfrm>
            <a:off x="0" y="6459220"/>
            <a:ext cx="12121515" cy="398780"/>
          </a:xfrm>
          <a:prstGeom prst="rect">
            <a:avLst/>
          </a:prstGeom>
          <a:noFill/>
        </p:spPr>
        <p:txBody>
          <a:bodyPr wrap="square" rtlCol="0">
            <a:spAutoFit/>
          </a:bodyPr>
          <a:p>
            <a:r>
              <a:rPr lang="en-US" altLang="zh-CN" sz="1000">
                <a:solidFill>
                  <a:schemeClr val="accent3"/>
                </a:solidFill>
                <a:latin typeface="Comic Sans MS Regular" panose="030F0902030302020204" charset="0"/>
                <a:cs typeface="Comic Sans MS Regular" panose="030F0902030302020204" charset="0"/>
              </a:rPr>
              <a:t>[5] OFA: Unifying Architectures, Tasks, and Modalities Through a Simple Sequence-to-Sequence Learning Framework. Peng Wang, An Yang, et al. </a:t>
            </a:r>
            <a:endParaRPr lang="en-US" altLang="zh-CN" sz="1000">
              <a:solidFill>
                <a:schemeClr val="accent3"/>
              </a:solidFill>
              <a:latin typeface="Comic Sans MS Regular" panose="030F0902030302020204" charset="0"/>
              <a:cs typeface="Comic Sans MS Regular" panose="030F0902030302020204" charset="0"/>
            </a:endParaRPr>
          </a:p>
          <a:p>
            <a:r>
              <a:rPr lang="en-US" altLang="zh-CN" sz="1000">
                <a:solidFill>
                  <a:schemeClr val="accent3"/>
                </a:solidFill>
                <a:latin typeface="Comic Sans MS Regular" panose="030F0902030302020204" charset="0"/>
                <a:cs typeface="Comic Sans MS Regular" panose="030F0902030302020204" charset="0"/>
              </a:rPr>
              <a:t>[6] Open-Set Image Tagging with Multi-Grained Text Supervision. Xinyu Huang, Yi-Jie Huang, et al.</a:t>
            </a:r>
            <a:endParaRPr lang="en-US" altLang="zh-CN" sz="1000">
              <a:solidFill>
                <a:schemeClr val="accent3"/>
              </a:solidFill>
              <a:latin typeface="Comic Sans MS Regular" panose="030F0902030302020204" charset="0"/>
              <a:cs typeface="Comic Sans MS Regular" panose="030F0902030302020204" charset="0"/>
            </a:endParaRPr>
          </a:p>
        </p:txBody>
      </p:sp>
      <p:pic>
        <p:nvPicPr>
          <p:cNvPr id="10" name="图片 9"/>
          <p:cNvPicPr>
            <a:picLocks noChangeAspect="1"/>
          </p:cNvPicPr>
          <p:nvPr/>
        </p:nvPicPr>
        <p:blipFill>
          <a:blip r:embed="rId3"/>
          <a:stretch>
            <a:fillRect/>
          </a:stretch>
        </p:blipFill>
        <p:spPr>
          <a:xfrm>
            <a:off x="5919470" y="1487805"/>
            <a:ext cx="5869940" cy="3124835"/>
          </a:xfrm>
          <a:prstGeom prst="rect">
            <a:avLst/>
          </a:prstGeom>
        </p:spPr>
      </p:pic>
      <p:sp>
        <p:nvSpPr>
          <p:cNvPr id="3" name="文本框 2"/>
          <p:cNvSpPr txBox="1"/>
          <p:nvPr/>
        </p:nvSpPr>
        <p:spPr>
          <a:xfrm>
            <a:off x="6533515" y="4612640"/>
            <a:ext cx="4642485" cy="368300"/>
          </a:xfrm>
          <a:prstGeom prst="rect">
            <a:avLst/>
          </a:prstGeom>
          <a:noFill/>
        </p:spPr>
        <p:txBody>
          <a:bodyPr wrap="square" rtlCol="0">
            <a:spAutoFit/>
          </a:bodyPr>
          <a:p>
            <a:pPr algn="ctr"/>
            <a:r>
              <a:rPr lang="zh-CN" altLang="en-US">
                <a:latin typeface="楷体" charset="0"/>
                <a:ea typeface="楷体" charset="0"/>
                <a:cs typeface="楷体" charset="0"/>
              </a:rPr>
              <a:t>图</a:t>
            </a:r>
            <a:r>
              <a:rPr lang="en-US" altLang="zh-CN">
                <a:latin typeface="楷体" charset="0"/>
                <a:ea typeface="楷体" charset="0"/>
                <a:cs typeface="楷体" charset="0"/>
              </a:rPr>
              <a:t>3 </a:t>
            </a:r>
            <a:r>
              <a:rPr lang="zh-CN" altLang="en-US">
                <a:latin typeface="楷体" charset="0"/>
                <a:ea typeface="楷体" charset="0"/>
                <a:cs typeface="楷体" charset="0"/>
              </a:rPr>
              <a:t>丰富文本描述生成</a:t>
            </a:r>
            <a:r>
              <a:rPr lang="zh-CN" altLang="en-US">
                <a:latin typeface="楷体" charset="0"/>
                <a:ea typeface="楷体" charset="0"/>
                <a:cs typeface="楷体" charset="0"/>
              </a:rPr>
              <a:t>框架</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0670"/>
            <a:ext cx="2435225" cy="491490"/>
          </a:xfrm>
          <a:prstGeom prst="rect">
            <a:avLst/>
          </a:prstGeom>
          <a:noFill/>
        </p:spPr>
        <p:txBody>
          <a:bodyPr wrap="square" rtlCol="0">
            <a:spAutoFit/>
          </a:bodyPr>
          <a:p>
            <a:r>
              <a:rPr lang="zh-CN" altLang="en-US" sz="2600">
                <a:solidFill>
                  <a:srgbClr val="2F3C4C"/>
                </a:solidFill>
                <a:latin typeface="楷体" charset="0"/>
                <a:ea typeface="楷体" charset="0"/>
              </a:rPr>
              <a:t>工作</a:t>
            </a:r>
            <a:r>
              <a:rPr lang="zh-CN" altLang="en-US" sz="2600">
                <a:solidFill>
                  <a:srgbClr val="2F3C4C"/>
                </a:solidFill>
                <a:latin typeface="楷体" charset="0"/>
                <a:ea typeface="楷体" charset="0"/>
              </a:rPr>
              <a:t>内容</a:t>
            </a:r>
            <a:endParaRPr lang="zh-CN" altLang="en-US" sz="2600">
              <a:solidFill>
                <a:srgbClr val="2F3C4C"/>
              </a:solidFill>
              <a:latin typeface="楷体" charset="0"/>
              <a:ea typeface="楷体" charset="0"/>
            </a:endParaRPr>
          </a:p>
        </p:txBody>
      </p:sp>
      <p:sp>
        <p:nvSpPr>
          <p:cNvPr id="2" name="Rectangle 4"/>
          <p:cNvSpPr/>
          <p:nvPr>
            <p:custDataLst>
              <p:tags r:id="rId2"/>
            </p:custDataLst>
          </p:nvPr>
        </p:nvSpPr>
        <p:spPr>
          <a:xfrm>
            <a:off x="441325" y="996315"/>
            <a:ext cx="585089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latin typeface="楷体" charset="0"/>
                <a:ea typeface="楷体" charset="0"/>
                <a:cs typeface="楷体" charset="0"/>
                <a:sym typeface="+mn-ea"/>
              </a:rPr>
              <a:t>基于</a:t>
            </a:r>
            <a:r>
              <a:rPr lang="en-US" altLang="zh-CN" sz="2000" dirty="0">
                <a:latin typeface="楷体" charset="0"/>
                <a:ea typeface="楷体" charset="0"/>
                <a:cs typeface="楷体" charset="0"/>
                <a:sym typeface="+mn-ea"/>
              </a:rPr>
              <a:t>RWKVv6</a:t>
            </a:r>
            <a:r>
              <a:rPr lang="zh-CN" altLang="en-US" sz="2000" dirty="0">
                <a:solidFill>
                  <a:schemeClr val="tx1"/>
                </a:solidFill>
                <a:latin typeface="楷体" charset="0"/>
                <a:ea typeface="楷体" charset="0"/>
                <a:cs typeface="楷体" charset="0"/>
              </a:rPr>
              <a:t>提出</a:t>
            </a:r>
            <a:r>
              <a:rPr lang="en-US" altLang="zh-CN" sz="2000" dirty="0">
                <a:solidFill>
                  <a:schemeClr val="tx1"/>
                </a:solidFill>
                <a:latin typeface="楷体" charset="0"/>
                <a:ea typeface="楷体" charset="0"/>
                <a:cs typeface="楷体" charset="0"/>
              </a:rPr>
              <a:t>RWKV-CLIP</a:t>
            </a:r>
            <a:r>
              <a:rPr lang="zh-CN" altLang="en-US" sz="2000" dirty="0">
                <a:solidFill>
                  <a:schemeClr val="tx1"/>
                </a:solidFill>
                <a:latin typeface="楷体" charset="0"/>
                <a:ea typeface="楷体" charset="0"/>
                <a:cs typeface="楷体" charset="0"/>
              </a:rPr>
              <a:t>模型</a:t>
            </a:r>
            <a:endParaRPr lang="zh-CN" altLang="en-US"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图像使用</a:t>
            </a:r>
            <a:r>
              <a:rPr lang="en-US" altLang="zh-CN" sz="2000" dirty="0">
                <a:solidFill>
                  <a:schemeClr val="tx1"/>
                </a:solidFill>
                <a:latin typeface="楷体" charset="0"/>
                <a:ea typeface="楷体" charset="0"/>
                <a:cs typeface="楷体" charset="0"/>
              </a:rPr>
              <a:t>Q-Lerp</a:t>
            </a:r>
            <a:endParaRPr lang="en-US" altLang="zh-CN"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endParaRPr lang="en-US" altLang="zh-CN"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endParaRPr lang="en-US" altLang="zh-CN"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endParaRPr lang="zh-CN" altLang="en-US"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endParaRPr lang="en-US" altLang="zh-CN" sz="2000" dirty="0">
              <a:solidFill>
                <a:schemeClr val="tx1"/>
              </a:solidFill>
              <a:latin typeface="楷体" charset="0"/>
              <a:ea typeface="楷体" charset="0"/>
              <a:cs typeface="楷体" charset="0"/>
            </a:endParaRPr>
          </a:p>
          <a:p>
            <a:pPr lvl="0">
              <a:lnSpc>
                <a:spcPct val="200000"/>
              </a:lnSpc>
              <a:spcBef>
                <a:spcPts val="0"/>
              </a:spcBef>
              <a:spcAft>
                <a:spcPts val="0"/>
              </a:spcAft>
            </a:pPr>
            <a:endParaRPr lang="en-US" altLang="zh-CN" sz="2000" dirty="0">
              <a:solidFill>
                <a:schemeClr val="tx1"/>
              </a:solidFill>
              <a:latin typeface="楷体" charset="0"/>
              <a:ea typeface="楷体" charset="0"/>
              <a:cs typeface="楷体" charset="0"/>
            </a:endParaRPr>
          </a:p>
        </p:txBody>
      </p:sp>
      <p:pic>
        <p:nvPicPr>
          <p:cNvPr id="12" name="图片 11"/>
          <p:cNvPicPr>
            <a:picLocks noChangeAspect="1"/>
          </p:cNvPicPr>
          <p:nvPr/>
        </p:nvPicPr>
        <p:blipFill>
          <a:blip r:embed="rId3"/>
          <a:stretch>
            <a:fillRect/>
          </a:stretch>
        </p:blipFill>
        <p:spPr>
          <a:xfrm>
            <a:off x="5170170" y="1127125"/>
            <a:ext cx="6165850" cy="3485515"/>
          </a:xfrm>
          <a:prstGeom prst="rect">
            <a:avLst/>
          </a:prstGeom>
        </p:spPr>
      </p:pic>
      <p:pic>
        <p:nvPicPr>
          <p:cNvPr id="13" name="图片 12"/>
          <p:cNvPicPr>
            <a:picLocks noChangeAspect="1"/>
          </p:cNvPicPr>
          <p:nvPr/>
        </p:nvPicPr>
        <p:blipFill>
          <a:blip r:embed="rId4"/>
          <a:stretch>
            <a:fillRect/>
          </a:stretch>
        </p:blipFill>
        <p:spPr>
          <a:xfrm>
            <a:off x="777240" y="3747135"/>
            <a:ext cx="3581400" cy="838200"/>
          </a:xfrm>
          <a:prstGeom prst="rect">
            <a:avLst/>
          </a:prstGeom>
        </p:spPr>
      </p:pic>
      <p:pic>
        <p:nvPicPr>
          <p:cNvPr id="15" name="图片 14" descr="/private/var/folders/wq/7s8ww7sd2_g6cnlkqyvy4g1m0000gn/T/com.kingsoft.wpsoffice.mac/picturecompress_20250208144222/output_1.pngoutput_1"/>
          <p:cNvPicPr>
            <a:picLocks noChangeAspect="1"/>
          </p:cNvPicPr>
          <p:nvPr/>
        </p:nvPicPr>
        <p:blipFill>
          <a:blip r:embed="rId5"/>
          <a:stretch>
            <a:fillRect/>
          </a:stretch>
        </p:blipFill>
        <p:spPr>
          <a:xfrm>
            <a:off x="846455" y="2475865"/>
            <a:ext cx="3039745" cy="1372870"/>
          </a:xfrm>
          <a:prstGeom prst="rect">
            <a:avLst/>
          </a:prstGeom>
        </p:spPr>
      </p:pic>
      <p:sp>
        <p:nvSpPr>
          <p:cNvPr id="3" name="文本框 2"/>
          <p:cNvSpPr txBox="1"/>
          <p:nvPr/>
        </p:nvSpPr>
        <p:spPr>
          <a:xfrm>
            <a:off x="5931535" y="4639945"/>
            <a:ext cx="4642485" cy="368300"/>
          </a:xfrm>
          <a:prstGeom prst="rect">
            <a:avLst/>
          </a:prstGeom>
          <a:noFill/>
        </p:spPr>
        <p:txBody>
          <a:bodyPr wrap="square" rtlCol="0">
            <a:spAutoFit/>
          </a:bodyPr>
          <a:p>
            <a:pPr algn="ctr"/>
            <a:r>
              <a:rPr lang="zh-CN" altLang="en-US">
                <a:latin typeface="楷体" charset="0"/>
                <a:ea typeface="楷体" charset="0"/>
                <a:cs typeface="楷体" charset="0"/>
              </a:rPr>
              <a:t>图</a:t>
            </a:r>
            <a:r>
              <a:rPr lang="en-US" altLang="zh-CN">
                <a:latin typeface="楷体" charset="0"/>
                <a:ea typeface="楷体" charset="0"/>
                <a:cs typeface="楷体" charset="0"/>
              </a:rPr>
              <a:t>4 RWKV-CLIP</a:t>
            </a:r>
            <a:r>
              <a:rPr lang="zh-CN" altLang="en-US">
                <a:latin typeface="楷体" charset="0"/>
                <a:ea typeface="楷体" charset="0"/>
                <a:cs typeface="楷体" charset="0"/>
              </a:rPr>
              <a:t>模型结构</a:t>
            </a:r>
            <a:r>
              <a:rPr lang="zh-CN" altLang="en-US">
                <a:latin typeface="楷体" charset="0"/>
                <a:ea typeface="楷体" charset="0"/>
                <a:cs typeface="楷体" charset="0"/>
              </a:rPr>
              <a:t>图</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userDrawn="1">
            <p:custDataLst>
              <p:tags r:id="rId1"/>
            </p:custDataLst>
          </p:nvPr>
        </p:nvSpPr>
        <p:spPr>
          <a:xfrm>
            <a:off x="483870" y="280670"/>
            <a:ext cx="2435225" cy="491490"/>
          </a:xfrm>
          <a:prstGeom prst="rect">
            <a:avLst/>
          </a:prstGeom>
          <a:noFill/>
        </p:spPr>
        <p:txBody>
          <a:bodyPr wrap="square" rtlCol="0">
            <a:spAutoFit/>
          </a:bodyPr>
          <a:p>
            <a:r>
              <a:rPr lang="zh-CN" altLang="en-US" sz="2600">
                <a:solidFill>
                  <a:srgbClr val="2F3C4C"/>
                </a:solidFill>
                <a:latin typeface="楷体" charset="0"/>
                <a:ea typeface="楷体" charset="0"/>
              </a:rPr>
              <a:t>工作</a:t>
            </a:r>
            <a:r>
              <a:rPr lang="zh-CN" altLang="en-US" sz="2600">
                <a:solidFill>
                  <a:srgbClr val="2F3C4C"/>
                </a:solidFill>
                <a:latin typeface="楷体" charset="0"/>
                <a:ea typeface="楷体" charset="0"/>
              </a:rPr>
              <a:t>内容</a:t>
            </a:r>
            <a:endParaRPr lang="zh-CN" altLang="en-US" sz="2600">
              <a:solidFill>
                <a:srgbClr val="2F3C4C"/>
              </a:solidFill>
              <a:latin typeface="楷体" charset="0"/>
              <a:ea typeface="楷体" charset="0"/>
            </a:endParaRPr>
          </a:p>
        </p:txBody>
      </p:sp>
      <p:sp>
        <p:nvSpPr>
          <p:cNvPr id="2" name="Rectangle 4"/>
          <p:cNvSpPr/>
          <p:nvPr>
            <p:custDataLst>
              <p:tags r:id="rId2"/>
            </p:custDataLst>
          </p:nvPr>
        </p:nvSpPr>
        <p:spPr>
          <a:xfrm>
            <a:off x="441325" y="996315"/>
            <a:ext cx="5850890" cy="3273425"/>
          </a:xfrm>
          <a:prstGeom prst="rect">
            <a:avLst/>
          </a:prstGeom>
        </p:spPr>
        <p:txBody>
          <a:bodyPr wrap="square">
            <a:noAutofit/>
          </a:bodyPr>
          <a:p>
            <a:pPr marL="342900" lvl="0" indent="-342900">
              <a:lnSpc>
                <a:spcPct val="200000"/>
              </a:lnSpc>
              <a:spcBef>
                <a:spcPts val="0"/>
              </a:spcBef>
              <a:spcAft>
                <a:spcPts val="0"/>
              </a:spcAft>
              <a:buFont typeface="Wingdings" panose="05000000000000000000" charset="0"/>
              <a:buChar char=""/>
            </a:pPr>
            <a:r>
              <a:rPr lang="zh-CN" altLang="en-US" sz="2000" dirty="0">
                <a:latin typeface="楷体" charset="0"/>
                <a:ea typeface="楷体" charset="0"/>
                <a:cs typeface="楷体" charset="0"/>
                <a:sym typeface="+mn-ea"/>
              </a:rPr>
              <a:t>基于</a:t>
            </a:r>
            <a:r>
              <a:rPr lang="en-US" altLang="zh-CN" sz="2000" dirty="0">
                <a:latin typeface="楷体" charset="0"/>
                <a:ea typeface="楷体" charset="0"/>
                <a:cs typeface="楷体" charset="0"/>
                <a:sym typeface="+mn-ea"/>
              </a:rPr>
              <a:t>RWKVv6</a:t>
            </a:r>
            <a:r>
              <a:rPr lang="zh-CN" altLang="en-US" sz="2000" dirty="0">
                <a:solidFill>
                  <a:schemeClr val="tx1"/>
                </a:solidFill>
                <a:latin typeface="楷体" charset="0"/>
                <a:ea typeface="楷体" charset="0"/>
                <a:cs typeface="楷体" charset="0"/>
              </a:rPr>
              <a:t>提出</a:t>
            </a:r>
            <a:r>
              <a:rPr lang="en-US" altLang="zh-CN" sz="2000" dirty="0">
                <a:solidFill>
                  <a:schemeClr val="tx1"/>
                </a:solidFill>
                <a:latin typeface="楷体" charset="0"/>
                <a:ea typeface="楷体" charset="0"/>
                <a:cs typeface="楷体" charset="0"/>
              </a:rPr>
              <a:t>RWKV-CLIP</a:t>
            </a:r>
            <a:r>
              <a:rPr lang="zh-CN" altLang="en-US" sz="2000" dirty="0">
                <a:solidFill>
                  <a:schemeClr val="tx1"/>
                </a:solidFill>
                <a:latin typeface="楷体" charset="0"/>
                <a:ea typeface="楷体" charset="0"/>
                <a:cs typeface="楷体" charset="0"/>
              </a:rPr>
              <a:t>模型：</a:t>
            </a:r>
            <a:endParaRPr lang="en-US" altLang="zh-CN"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r>
              <a:rPr lang="zh-CN" altLang="en-US" sz="2000" dirty="0">
                <a:solidFill>
                  <a:schemeClr val="tx1"/>
                </a:solidFill>
                <a:latin typeface="楷体" charset="0"/>
                <a:ea typeface="楷体" charset="0"/>
                <a:cs typeface="楷体" charset="0"/>
              </a:rPr>
              <a:t>文本使用</a:t>
            </a:r>
            <a:r>
              <a:rPr lang="en-US" altLang="zh-CN" sz="2000" dirty="0">
                <a:solidFill>
                  <a:schemeClr val="tx1"/>
                </a:solidFill>
                <a:latin typeface="楷体" charset="0"/>
                <a:ea typeface="楷体" charset="0"/>
                <a:cs typeface="楷体" charset="0"/>
              </a:rPr>
              <a:t>B-Lerp</a:t>
            </a:r>
            <a:endParaRPr lang="en-US" altLang="zh-CN" sz="2000" dirty="0">
              <a:solidFill>
                <a:schemeClr val="tx1"/>
              </a:solidFill>
              <a:latin typeface="楷体" charset="0"/>
              <a:ea typeface="楷体" charset="0"/>
              <a:cs typeface="楷体" charset="0"/>
            </a:endParaRPr>
          </a:p>
          <a:p>
            <a:pPr marL="342900" lvl="0" indent="-342900">
              <a:lnSpc>
                <a:spcPct val="200000"/>
              </a:lnSpc>
              <a:spcBef>
                <a:spcPts val="0"/>
              </a:spcBef>
              <a:spcAft>
                <a:spcPts val="0"/>
              </a:spcAft>
              <a:buFont typeface="Arial" panose="020B0604020202090204" pitchFamily="34" charset="0"/>
              <a:buChar char="•"/>
            </a:pPr>
            <a:endParaRPr lang="zh-CN" altLang="en-US" sz="2000" dirty="0">
              <a:solidFill>
                <a:schemeClr val="tx1"/>
              </a:solidFill>
              <a:latin typeface="楷体" charset="0"/>
              <a:ea typeface="楷体" charset="0"/>
              <a:cs typeface="楷体" charset="0"/>
            </a:endParaRPr>
          </a:p>
          <a:p>
            <a:pPr lvl="0" indent="0">
              <a:lnSpc>
                <a:spcPct val="200000"/>
              </a:lnSpc>
              <a:spcBef>
                <a:spcPts val="0"/>
              </a:spcBef>
              <a:spcAft>
                <a:spcPts val="0"/>
              </a:spcAft>
              <a:buFont typeface="Arial" panose="020B0604020202090204" pitchFamily="34" charset="0"/>
              <a:buNone/>
            </a:pPr>
            <a:endParaRPr lang="en-US" altLang="zh-CN" sz="2000" dirty="0">
              <a:solidFill>
                <a:schemeClr val="tx1"/>
              </a:solidFill>
              <a:latin typeface="楷体" charset="0"/>
              <a:ea typeface="楷体" charset="0"/>
              <a:cs typeface="楷体" charset="0"/>
            </a:endParaRPr>
          </a:p>
          <a:p>
            <a:pPr lvl="0">
              <a:lnSpc>
                <a:spcPct val="200000"/>
              </a:lnSpc>
              <a:spcBef>
                <a:spcPts val="0"/>
              </a:spcBef>
              <a:spcAft>
                <a:spcPts val="0"/>
              </a:spcAft>
            </a:pPr>
            <a:endParaRPr lang="en-US" altLang="zh-CN" sz="2000" dirty="0">
              <a:solidFill>
                <a:schemeClr val="tx1"/>
              </a:solidFill>
              <a:latin typeface="楷体" charset="0"/>
              <a:ea typeface="楷体" charset="0"/>
              <a:cs typeface="楷体" charset="0"/>
            </a:endParaRPr>
          </a:p>
        </p:txBody>
      </p:sp>
      <p:pic>
        <p:nvPicPr>
          <p:cNvPr id="12" name="图片 11"/>
          <p:cNvPicPr>
            <a:picLocks noChangeAspect="1"/>
          </p:cNvPicPr>
          <p:nvPr/>
        </p:nvPicPr>
        <p:blipFill>
          <a:blip r:embed="rId3"/>
          <a:stretch>
            <a:fillRect/>
          </a:stretch>
        </p:blipFill>
        <p:spPr>
          <a:xfrm>
            <a:off x="5908675" y="1426210"/>
            <a:ext cx="5588000" cy="3159125"/>
          </a:xfrm>
          <a:prstGeom prst="rect">
            <a:avLst/>
          </a:prstGeom>
        </p:spPr>
      </p:pic>
      <p:pic>
        <p:nvPicPr>
          <p:cNvPr id="14" name="图片 13"/>
          <p:cNvPicPr>
            <a:picLocks noChangeAspect="1"/>
          </p:cNvPicPr>
          <p:nvPr/>
        </p:nvPicPr>
        <p:blipFill>
          <a:blip r:embed="rId4"/>
          <a:stretch>
            <a:fillRect/>
          </a:stretch>
        </p:blipFill>
        <p:spPr>
          <a:xfrm>
            <a:off x="764540" y="2955925"/>
            <a:ext cx="3606800" cy="774700"/>
          </a:xfrm>
          <a:prstGeom prst="rect">
            <a:avLst/>
          </a:prstGeom>
        </p:spPr>
      </p:pic>
      <p:pic>
        <p:nvPicPr>
          <p:cNvPr id="260" name="Google Shape;260;p49"/>
          <p:cNvPicPr preferRelativeResize="0"/>
          <p:nvPr/>
        </p:nvPicPr>
        <p:blipFill>
          <a:blip r:embed="rId5"/>
          <a:stretch>
            <a:fillRect/>
          </a:stretch>
        </p:blipFill>
        <p:spPr>
          <a:xfrm>
            <a:off x="848995" y="2310130"/>
            <a:ext cx="2289175" cy="725170"/>
          </a:xfrm>
          <a:prstGeom prst="rect">
            <a:avLst/>
          </a:prstGeom>
          <a:noFill/>
          <a:ln>
            <a:noFill/>
          </a:ln>
        </p:spPr>
      </p:pic>
      <p:sp>
        <p:nvSpPr>
          <p:cNvPr id="3" name="文本框 2"/>
          <p:cNvSpPr txBox="1"/>
          <p:nvPr/>
        </p:nvSpPr>
        <p:spPr>
          <a:xfrm>
            <a:off x="6533515" y="4612640"/>
            <a:ext cx="4642485" cy="368300"/>
          </a:xfrm>
          <a:prstGeom prst="rect">
            <a:avLst/>
          </a:prstGeom>
          <a:noFill/>
        </p:spPr>
        <p:txBody>
          <a:bodyPr wrap="square" rtlCol="0">
            <a:spAutoFit/>
          </a:bodyPr>
          <a:p>
            <a:pPr algn="ctr"/>
            <a:r>
              <a:rPr lang="zh-CN" altLang="en-US">
                <a:latin typeface="楷体" charset="0"/>
                <a:ea typeface="楷体" charset="0"/>
                <a:cs typeface="楷体" charset="0"/>
              </a:rPr>
              <a:t>图</a:t>
            </a:r>
            <a:r>
              <a:rPr lang="en-US" altLang="zh-CN">
                <a:latin typeface="楷体" charset="0"/>
                <a:ea typeface="楷体" charset="0"/>
                <a:cs typeface="楷体" charset="0"/>
              </a:rPr>
              <a:t>4 RWKV-CLIP</a:t>
            </a:r>
            <a:r>
              <a:rPr lang="zh-CN" altLang="en-US">
                <a:latin typeface="楷体" charset="0"/>
                <a:ea typeface="楷体" charset="0"/>
                <a:cs typeface="楷体" charset="0"/>
              </a:rPr>
              <a:t>模型结构</a:t>
            </a:r>
            <a:r>
              <a:rPr lang="zh-CN" altLang="en-US">
                <a:latin typeface="楷体" charset="0"/>
                <a:ea typeface="楷体" charset="0"/>
                <a:cs typeface="楷体" charset="0"/>
              </a:rPr>
              <a:t>图</a:t>
            </a:r>
            <a:endParaRPr lang="zh-CN" altLang="en-US">
              <a:latin typeface="楷体" charset="0"/>
              <a:ea typeface="楷体" charset="0"/>
              <a:cs typeface="楷体"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ISLIDE.GUIDESSETTING" val="nul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3146</Words>
  <Application>WPS 演示</Application>
  <PresentationFormat>宽屏</PresentationFormat>
  <Paragraphs>212</Paragraphs>
  <Slides>22</Slides>
  <Notes>15</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22</vt:i4>
      </vt:variant>
    </vt:vector>
  </HeadingPairs>
  <TitlesOfParts>
    <vt:vector size="53" baseType="lpstr">
      <vt:lpstr>Arial</vt:lpstr>
      <vt:lpstr>宋体</vt:lpstr>
      <vt:lpstr>Wingdings</vt:lpstr>
      <vt:lpstr>楷体</vt:lpstr>
      <vt:lpstr>Comic Sans MS</vt:lpstr>
      <vt:lpstr>Comic Neue</vt:lpstr>
      <vt:lpstr>Apple SD Gothic Neo</vt:lpstr>
      <vt:lpstr>汉仪楷体KW</vt:lpstr>
      <vt:lpstr>HarmonyOS Sans SC Bold</vt:lpstr>
      <vt:lpstr>HarmonyOS Sans SC Regular</vt:lpstr>
      <vt:lpstr>HarmonyOS Sans SC Light</vt:lpstr>
      <vt:lpstr>Comic Sans MS Regular</vt:lpstr>
      <vt:lpstr>Wingdings</vt:lpstr>
      <vt:lpstr>Cambria</vt:lpstr>
      <vt:lpstr>苹方-简</vt:lpstr>
      <vt:lpstr>宋体</vt:lpstr>
      <vt:lpstr>汉仪书宋二KW</vt:lpstr>
      <vt:lpstr>微软雅黑</vt:lpstr>
      <vt:lpstr>汉仪旗黑</vt:lpstr>
      <vt:lpstr>Arial Unicode MS</vt:lpstr>
      <vt:lpstr>黑体</vt:lpstr>
      <vt:lpstr>汉仪中黑KW</vt:lpstr>
      <vt:lpstr>等线</vt:lpstr>
      <vt:lpstr>汉仪中等线KW</vt:lpstr>
      <vt:lpstr>Times New Roman Italic</vt:lpstr>
      <vt:lpstr>Times New Roman Regular</vt:lpstr>
      <vt:lpstr>Times New Roman</vt:lpstr>
      <vt:lpstr>HarmonyOS Sans SC Medium</vt:lpstr>
      <vt:lpstr>微软雅黑</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Xiaoxiaoxiao杨同学</cp:lastModifiedBy>
  <cp:revision>2211</cp:revision>
  <cp:lastPrinted>2025-02-22T08:38:49Z</cp:lastPrinted>
  <dcterms:created xsi:type="dcterms:W3CDTF">2025-02-22T08:38:49Z</dcterms:created>
  <dcterms:modified xsi:type="dcterms:W3CDTF">2025-02-22T08:38:49Z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696C4F25F2317B4B899F3567D88B5737_43</vt:lpwstr>
  </property>
  <property fmtid="{D5CDD505-2E9C-101B-9397-08002B2CF9AE}" pid="3" name="KSOProductBuildVer">
    <vt:lpwstr>2052-6.2.2.8394</vt:lpwstr>
  </property>
</Properties>
</file>